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468" r:id="rId3"/>
    <p:sldId id="265" r:id="rId4"/>
    <p:sldId id="335" r:id="rId5"/>
    <p:sldId id="266" r:id="rId6"/>
    <p:sldId id="471" r:id="rId7"/>
    <p:sldId id="472" r:id="rId8"/>
    <p:sldId id="474" r:id="rId9"/>
    <p:sldId id="473" r:id="rId10"/>
    <p:sldId id="476" r:id="rId11"/>
    <p:sldId id="478" r:id="rId12"/>
    <p:sldId id="477" r:id="rId13"/>
    <p:sldId id="479" r:id="rId14"/>
    <p:sldId id="277" r:id="rId15"/>
    <p:sldId id="267" r:id="rId16"/>
    <p:sldId id="470" r:id="rId17"/>
    <p:sldId id="263" r:id="rId18"/>
    <p:sldId id="271" r:id="rId19"/>
    <p:sldId id="272" r:id="rId20"/>
    <p:sldId id="273" r:id="rId21"/>
    <p:sldId id="460" r:id="rId22"/>
    <p:sldId id="461" r:id="rId23"/>
    <p:sldId id="462" r:id="rId24"/>
    <p:sldId id="463" r:id="rId25"/>
    <p:sldId id="464" r:id="rId26"/>
    <p:sldId id="465" r:id="rId27"/>
    <p:sldId id="466" r:id="rId28"/>
    <p:sldId id="467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2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153" autoAdjust="0"/>
  </p:normalViewPr>
  <p:slideViewPr>
    <p:cSldViewPr>
      <p:cViewPr>
        <p:scale>
          <a:sx n="125" d="100"/>
          <a:sy n="125" d="100"/>
        </p:scale>
        <p:origin x="-114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7DF80FD-EF2D-4403-A653-FBA8BA5C3045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7331EE-F15C-43BE-A6F9-6B888EF5BE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712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5538" y="665163"/>
            <a:ext cx="4594225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3700" cy="401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284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>
                <a:solidFill>
                  <a:srgbClr val="000000"/>
                </a:solidFill>
              </a:rPr>
              <a:t>н</a:t>
            </a:r>
          </a:p>
        </p:txBody>
      </p:sp>
      <p:sp>
        <p:nvSpPr>
          <p:cNvPr id="10957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4F9E329-C2B7-40D3-9A34-BEB614F8F6C0}" type="slidenum">
              <a:rPr lang="ru-RU" altLang="ru-RU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66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>
                <a:solidFill>
                  <a:srgbClr val="000000"/>
                </a:solidFill>
              </a:rPr>
              <a:t>н</a:t>
            </a:r>
          </a:p>
        </p:txBody>
      </p:sp>
      <p:sp>
        <p:nvSpPr>
          <p:cNvPr id="11059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37C06CF-255F-440A-98E0-E8A8FBFC36FC}" type="slidenum">
              <a:rPr lang="ru-RU" altLang="ru-RU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093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>
                <a:solidFill>
                  <a:srgbClr val="000000"/>
                </a:solidFill>
              </a:rPr>
              <a:t>н</a:t>
            </a:r>
          </a:p>
        </p:txBody>
      </p:sp>
      <p:sp>
        <p:nvSpPr>
          <p:cNvPr id="11162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F32B89-1836-41AF-887E-0BE4E67923BD}" type="slidenum">
              <a:rPr lang="ru-RU" altLang="ru-RU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445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>
                <a:solidFill>
                  <a:srgbClr val="000000"/>
                </a:solidFill>
              </a:rPr>
              <a:t>н</a:t>
            </a:r>
          </a:p>
        </p:txBody>
      </p:sp>
      <p:sp>
        <p:nvSpPr>
          <p:cNvPr id="11264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BC10525-6AA1-496B-A4AF-061D3B06E1FA}" type="slidenum">
              <a:rPr lang="ru-RU" altLang="ru-RU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7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A0499-34F6-49C2-8EA8-C45FE8BDDB5F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0CCCE-8A90-4C26-9930-7DFF056218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56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AD077-4479-4C1A-BDFD-540B5AE58D8B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5167D-DB10-4DCE-BC11-00E9E5EA32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375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8697E-A0CD-46CF-B131-962C90A9956A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0386A-B292-44F3-A504-36C15E17CB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974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93615-3A25-4CB2-89C7-F19C7D6108E6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B6F0D-F116-4ACD-AEDC-E5D85060BB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325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9D701-A047-419C-AB61-3799025438E3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D4BF4-1069-4D5B-9C4A-6AA9369B79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780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F4FF4-D830-4ACC-956D-B8CA4F80DDE5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1E513-EF37-43BD-BEE2-FDE50C07E9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734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34705-7883-4C2F-AFA0-6C383E89174B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18A91-BD26-46C0-9D84-2434AA2928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278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92680-B6ED-4CBA-9D91-EE0084C5489C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67DF2-18AE-40A6-B171-3E12ABCDFC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510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90BE6-FB4A-4B51-883E-F78E9B1AABB9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81296-09A5-4A45-923E-379977BA81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758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02DDB-3B50-43EB-AE94-D0BD1261BBCA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63C95-C6B3-4DD1-9402-B65C782DAA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055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CE62F-2E51-4D00-B72E-6AEB92314823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05C63-E270-4871-93C1-27C204391F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537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7688C2-4C89-45D9-83FA-45B5C0CDC236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36A3EA3-3C90-49B5-8AB4-5934377354E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8.pn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yandex.ru/yandsearch?img_url=http://08.od.ua/data/category/turisticheskie_uslugi_agentstva/tur_operatory.jpg&amp;iorient=&amp;ih=&amp;nojs=1&amp;icolor=&amp;site=&amp;text=%D1%82%D1%83%D1%80%D0%B8%D1%81%D1%82%D0%B8%D1%87%D0%B5%D1%81%D0%BA%D0%BE%D0%B5%20%D0%B0%D0%B3%D0%B5%D0%BD%D1%82%D1%81%D1%82%D0%B2%D0%BE%20%D0%BA%D0%B0%D1%80%D1%82%D0%B8%D0%BD%D0%BA%D0%B8&amp;iw=&amp;wp=&amp;pos=2&amp;recent=&amp;type=&amp;isize=&amp;rpt=simage&amp;itype=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3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2.png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2.png"/><Relationship Id="rId7" Type="http://schemas.openxmlformats.org/officeDocument/2006/relationships/image" Target="../media/image4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33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31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png"/><Relationship Id="rId7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661025"/>
            <a:ext cx="20193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1741488"/>
            <a:ext cx="15621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Прямоугольник 7"/>
          <p:cNvSpPr>
            <a:spLocks noChangeArrowheads="1"/>
          </p:cNvSpPr>
          <p:nvPr/>
        </p:nvSpPr>
        <p:spPr bwMode="auto">
          <a:xfrm>
            <a:off x="2565400" y="2420938"/>
            <a:ext cx="4310063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solidFill>
                  <a:srgbClr val="932037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WA: </a:t>
            </a:r>
            <a:r>
              <a:rPr lang="ru-RU" altLang="ru-RU" sz="2400" b="1">
                <a:solidFill>
                  <a:srgbClr val="932037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ФИНАНСИСТ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ПРОГРАММНО-МЕТОДИЧЕСКИЙ КОМПЛЕКС</a:t>
            </a:r>
          </a:p>
        </p:txBody>
      </p:sp>
      <p:pic>
        <p:nvPicPr>
          <p:cNvPr id="20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376738"/>
            <a:ext cx="3024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Прямоугольник 8"/>
          <p:cNvSpPr>
            <a:spLocks noChangeArrowheads="1"/>
          </p:cNvSpPr>
          <p:nvPr/>
        </p:nvSpPr>
        <p:spPr bwMode="auto">
          <a:xfrm>
            <a:off x="2339975" y="5740400"/>
            <a:ext cx="6696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Презентация ключевых возможностей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06638" y="6424613"/>
            <a:ext cx="6696075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Также предлагаем ознакомиться с презентациями других модулей «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WA:</a:t>
            </a: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Финансист»:  «Бюджетирование», «Управленческий учет / МСФО», «Контракт-Менеджмент»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661025"/>
            <a:ext cx="20193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17"/>
          <p:cNvSpPr txBox="1">
            <a:spLocks noChangeArrowheads="1"/>
          </p:cNvSpPr>
          <p:nvPr/>
        </p:nvSpPr>
        <p:spPr bwMode="auto">
          <a:xfrm>
            <a:off x="2286000" y="5445125"/>
            <a:ext cx="66516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использует «</a:t>
            </a:r>
            <a:r>
              <a:rPr lang="en-US" altLang="ru-RU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WA:</a:t>
            </a:r>
            <a:r>
              <a:rPr lang="ru-RU" altLang="ru-RU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Финансист»: </a:t>
            </a:r>
            <a:r>
              <a:rPr lang="ru-RU" altLang="ru-RU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ЕВРАЗ (</a:t>
            </a:r>
            <a:r>
              <a:rPr lang="en-US" altLang="ru-RU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EVRAZ)</a:t>
            </a:r>
            <a:endParaRPr lang="ru-RU" altLang="ru-RU" sz="1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6000" y="6551613"/>
            <a:ext cx="6607175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сертифицирована фирмой «1С» (официальный статус «1С-Совместимо!»)</a:t>
            </a:r>
          </a:p>
        </p:txBody>
      </p:sp>
      <p:pic>
        <p:nvPicPr>
          <p:cNvPr id="2049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47243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0" name="TextBox 27"/>
          <p:cNvSpPr txBox="1">
            <a:spLocks noChangeArrowheads="1"/>
          </p:cNvSpPr>
          <p:nvPr/>
        </p:nvSpPr>
        <p:spPr bwMode="auto">
          <a:xfrm>
            <a:off x="250825" y="755650"/>
            <a:ext cx="18732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ФИНАНСИСТ. </a:t>
            </a:r>
            <a:r>
              <a:rPr lang="ru-RU" altLang="ru-RU" sz="1400" dirty="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 Менеджмент</a:t>
            </a:r>
            <a:endParaRPr lang="ru-RU" altLang="ru-RU" sz="1400" b="1" dirty="0">
              <a:solidFill>
                <a:srgbClr val="9320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05113"/>
            <a:ext cx="1081087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3" name="Picture 2" descr="D:\Users\Aleksandrov\Desktop\banner-1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5819775"/>
            <a:ext cx="21971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2740680" y="1366608"/>
            <a:ext cx="5759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ru-RU" sz="1400" dirty="0"/>
              <a:t>Согласование любых юридических документов (договоров, протоколов разногласий, приказов и т.д.) в системе и по электронной почте</a:t>
            </a:r>
            <a:r>
              <a:rPr lang="ru-RU" sz="1400" dirty="0" smtClean="0"/>
              <a:t>;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6208" y="1927044"/>
            <a:ext cx="6008675" cy="2823225"/>
          </a:xfrm>
          <a:prstGeom prst="rect">
            <a:avLst/>
          </a:prstGeom>
        </p:spPr>
      </p:pic>
      <p:sp>
        <p:nvSpPr>
          <p:cNvPr id="17" name="TextBox 27"/>
          <p:cNvSpPr txBox="1">
            <a:spLocks noChangeArrowheads="1"/>
          </p:cNvSpPr>
          <p:nvPr/>
        </p:nvSpPr>
        <p:spPr bwMode="auto">
          <a:xfrm>
            <a:off x="250825" y="1752579"/>
            <a:ext cx="1873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</a:t>
            </a:r>
            <a:endParaRPr lang="ru-RU" altLang="ru-RU" sz="1400" b="1" dirty="0">
              <a:solidFill>
                <a:srgbClr val="9320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7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661025"/>
            <a:ext cx="20193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17"/>
          <p:cNvSpPr txBox="1">
            <a:spLocks noChangeArrowheads="1"/>
          </p:cNvSpPr>
          <p:nvPr/>
        </p:nvSpPr>
        <p:spPr bwMode="auto">
          <a:xfrm>
            <a:off x="2286000" y="5445125"/>
            <a:ext cx="66516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использует «</a:t>
            </a:r>
            <a:r>
              <a:rPr lang="en-US" altLang="ru-RU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WA:</a:t>
            </a:r>
            <a:r>
              <a:rPr lang="ru-RU" altLang="ru-RU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Финансист»: </a:t>
            </a:r>
            <a:r>
              <a:rPr lang="ru-RU" altLang="ru-RU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ЕВРАЗ (</a:t>
            </a:r>
            <a:r>
              <a:rPr lang="en-US" altLang="ru-RU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EVRAZ)</a:t>
            </a:r>
            <a:endParaRPr lang="ru-RU" altLang="ru-RU" sz="1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6000" y="6551613"/>
            <a:ext cx="6607175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сертифицирована фирмой «1С» (официальный статус «1С-Совместимо!»)</a:t>
            </a:r>
          </a:p>
        </p:txBody>
      </p:sp>
      <p:pic>
        <p:nvPicPr>
          <p:cNvPr id="2049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761" y="1499502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0" name="TextBox 27"/>
          <p:cNvSpPr txBox="1">
            <a:spLocks noChangeArrowheads="1"/>
          </p:cNvSpPr>
          <p:nvPr/>
        </p:nvSpPr>
        <p:spPr bwMode="auto">
          <a:xfrm>
            <a:off x="250825" y="755650"/>
            <a:ext cx="18732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ФИНАНСИСТ. </a:t>
            </a:r>
            <a:r>
              <a:rPr lang="ru-RU" altLang="ru-RU" sz="1400" dirty="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 Менеджмент</a:t>
            </a:r>
            <a:endParaRPr lang="ru-RU" altLang="ru-RU" sz="1400" b="1" dirty="0">
              <a:solidFill>
                <a:srgbClr val="9320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05113"/>
            <a:ext cx="1081087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3" name="Picture 2" descr="D:\Users\Aleksandrov\Desktop\banner-1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5819775"/>
            <a:ext cx="21971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2772172" y="1418876"/>
            <a:ext cx="5759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ru-RU" sz="1400" dirty="0"/>
              <a:t>Ведение электронной базы договоров и </a:t>
            </a:r>
            <a:r>
              <a:rPr lang="ru-RU" sz="1400" dirty="0" smtClean="0"/>
              <a:t>скан-копий и карточек договоров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4195" y="1890833"/>
            <a:ext cx="5624189" cy="3194350"/>
          </a:xfrm>
          <a:prstGeom prst="rect">
            <a:avLst/>
          </a:prstGeom>
        </p:spPr>
      </p:pic>
      <p:sp>
        <p:nvSpPr>
          <p:cNvPr id="20" name="TextBox 27"/>
          <p:cNvSpPr txBox="1">
            <a:spLocks noChangeArrowheads="1"/>
          </p:cNvSpPr>
          <p:nvPr/>
        </p:nvSpPr>
        <p:spPr bwMode="auto">
          <a:xfrm>
            <a:off x="286544" y="1714476"/>
            <a:ext cx="1873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</a:t>
            </a:r>
            <a:endParaRPr lang="ru-RU" altLang="ru-RU" sz="1400" b="1" dirty="0">
              <a:solidFill>
                <a:srgbClr val="9320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661025"/>
            <a:ext cx="20193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17"/>
          <p:cNvSpPr txBox="1">
            <a:spLocks noChangeArrowheads="1"/>
          </p:cNvSpPr>
          <p:nvPr/>
        </p:nvSpPr>
        <p:spPr bwMode="auto">
          <a:xfrm>
            <a:off x="2286000" y="5445125"/>
            <a:ext cx="66516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использует «</a:t>
            </a:r>
            <a:r>
              <a:rPr lang="en-US" altLang="ru-RU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WA:</a:t>
            </a:r>
            <a:r>
              <a:rPr lang="ru-RU" altLang="ru-RU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Финансист»: </a:t>
            </a:r>
            <a:r>
              <a:rPr lang="ru-RU" altLang="ru-RU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ЕВРАЗ (</a:t>
            </a:r>
            <a:r>
              <a:rPr lang="en-US" altLang="ru-RU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EVRAZ)</a:t>
            </a:r>
            <a:endParaRPr lang="ru-RU" altLang="ru-RU" sz="1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6000" y="6551613"/>
            <a:ext cx="6607175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сертифицирована фирмой «1С» (официальный статус «1С-Совместимо!»)</a:t>
            </a:r>
          </a:p>
        </p:txBody>
      </p:sp>
      <p:pic>
        <p:nvPicPr>
          <p:cNvPr id="2049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761" y="1499502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0" name="TextBox 27"/>
          <p:cNvSpPr txBox="1">
            <a:spLocks noChangeArrowheads="1"/>
          </p:cNvSpPr>
          <p:nvPr/>
        </p:nvSpPr>
        <p:spPr bwMode="auto">
          <a:xfrm>
            <a:off x="250825" y="755650"/>
            <a:ext cx="18732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ФИНАНСИСТ. </a:t>
            </a:r>
            <a:r>
              <a:rPr lang="ru-RU" altLang="ru-RU" sz="1400" dirty="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 Менеджмент</a:t>
            </a:r>
            <a:endParaRPr lang="ru-RU" altLang="ru-RU" sz="1400" b="1" dirty="0">
              <a:solidFill>
                <a:srgbClr val="9320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05113"/>
            <a:ext cx="1081087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3" name="Picture 2" descr="D:\Users\Aleksandrov\Desktop\banner-1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5819775"/>
            <a:ext cx="21971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7"/>
          <p:cNvSpPr txBox="1">
            <a:spLocks noChangeArrowheads="1"/>
          </p:cNvSpPr>
          <p:nvPr/>
        </p:nvSpPr>
        <p:spPr bwMode="auto">
          <a:xfrm>
            <a:off x="286544" y="1714476"/>
            <a:ext cx="1873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</a:t>
            </a:r>
            <a:endParaRPr lang="ru-RU" altLang="ru-RU" sz="1400" b="1" dirty="0">
              <a:solidFill>
                <a:srgbClr val="9320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2772172" y="1342808"/>
            <a:ext cx="5759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ru-RU" sz="1400" dirty="0" smtClean="0"/>
              <a:t>Отслеживание </a:t>
            </a:r>
            <a:r>
              <a:rPr lang="ru-RU" sz="1400" dirty="0"/>
              <a:t>сроков завершения договорных обязательств;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ru-RU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8674" y="2189644"/>
            <a:ext cx="6386257" cy="313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661025"/>
            <a:ext cx="20193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17"/>
          <p:cNvSpPr txBox="1">
            <a:spLocks noChangeArrowheads="1"/>
          </p:cNvSpPr>
          <p:nvPr/>
        </p:nvSpPr>
        <p:spPr bwMode="auto">
          <a:xfrm>
            <a:off x="2286000" y="5445125"/>
            <a:ext cx="66516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использует «</a:t>
            </a:r>
            <a:r>
              <a:rPr lang="en-US" altLang="ru-RU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WA:</a:t>
            </a:r>
            <a:r>
              <a:rPr lang="ru-RU" altLang="ru-RU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Финансист»: </a:t>
            </a:r>
            <a:r>
              <a:rPr lang="ru-RU" altLang="ru-RU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ЕВРАЗ (</a:t>
            </a:r>
            <a:r>
              <a:rPr lang="en-US" altLang="ru-RU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EVRAZ)</a:t>
            </a:r>
            <a:endParaRPr lang="ru-RU" altLang="ru-RU" sz="1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6000" y="6551613"/>
            <a:ext cx="6607175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сертифицирована фирмой «1С» (официальный статус «1С-Совместимо!»)</a:t>
            </a:r>
          </a:p>
        </p:txBody>
      </p:sp>
      <p:pic>
        <p:nvPicPr>
          <p:cNvPr id="2049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761" y="1499502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0" name="TextBox 27"/>
          <p:cNvSpPr txBox="1">
            <a:spLocks noChangeArrowheads="1"/>
          </p:cNvSpPr>
          <p:nvPr/>
        </p:nvSpPr>
        <p:spPr bwMode="auto">
          <a:xfrm>
            <a:off x="250825" y="755650"/>
            <a:ext cx="18732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ФИНАНСИСТ. </a:t>
            </a:r>
            <a:r>
              <a:rPr lang="ru-RU" altLang="ru-RU" sz="1400" dirty="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 Менеджмент</a:t>
            </a:r>
            <a:endParaRPr lang="ru-RU" altLang="ru-RU" sz="1400" b="1" dirty="0">
              <a:solidFill>
                <a:srgbClr val="9320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05113"/>
            <a:ext cx="1081087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3" name="Picture 2" descr="D:\Users\Aleksandrov\Desktop\banner-1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5819775"/>
            <a:ext cx="21971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7"/>
          <p:cNvSpPr txBox="1">
            <a:spLocks noChangeArrowheads="1"/>
          </p:cNvSpPr>
          <p:nvPr/>
        </p:nvSpPr>
        <p:spPr bwMode="auto">
          <a:xfrm>
            <a:off x="286544" y="1714476"/>
            <a:ext cx="1873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</a:t>
            </a:r>
            <a:endParaRPr lang="ru-RU" altLang="ru-RU" sz="1400" b="1" dirty="0">
              <a:solidFill>
                <a:srgbClr val="9320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2772172" y="1342808"/>
            <a:ext cx="5759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ru-RU" sz="1400" dirty="0" smtClean="0"/>
              <a:t>Автоматическое формирование </a:t>
            </a:r>
            <a:r>
              <a:rPr lang="ru-RU" sz="1400" dirty="0"/>
              <a:t>документов для </a:t>
            </a:r>
            <a:r>
              <a:rPr lang="ru-RU" sz="1400" dirty="0" smtClean="0"/>
              <a:t>оплаты по графикам платежей или событий</a:t>
            </a:r>
            <a:endParaRPr lang="ru-RU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0" y="2058750"/>
            <a:ext cx="6627063" cy="298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1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8"/>
          <p:cNvSpPr txBox="1">
            <a:spLocks noChangeArrowheads="1"/>
          </p:cNvSpPr>
          <p:nvPr/>
        </p:nvSpPr>
        <p:spPr bwMode="auto">
          <a:xfrm>
            <a:off x="2555875" y="1484313"/>
            <a:ext cx="6192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самых первых дней </a:t>
            </a: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использования «Финансист» начнет приносить ощутимую пользу Вам и Вашей компании.</a:t>
            </a:r>
          </a:p>
        </p:txBody>
      </p:sp>
      <p:sp>
        <p:nvSpPr>
          <p:cNvPr id="4102" name="Прямоугольник 5"/>
          <p:cNvSpPr>
            <a:spLocks noChangeArrowheads="1"/>
          </p:cNvSpPr>
          <p:nvPr/>
        </p:nvSpPr>
        <p:spPr bwMode="auto">
          <a:xfrm>
            <a:off x="2974975" y="2230438"/>
            <a:ext cx="5773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Удобное и безошибочное </a:t>
            </a: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/ контроль </a:t>
            </a: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доходов, расходов и денежных потоков компании.</a:t>
            </a:r>
          </a:p>
        </p:txBody>
      </p:sp>
      <p:sp>
        <p:nvSpPr>
          <p:cNvPr id="4103" name="Прямоугольник 7"/>
          <p:cNvSpPr>
            <a:spLocks noChangeArrowheads="1"/>
          </p:cNvSpPr>
          <p:nvPr/>
        </p:nvSpPr>
        <p:spPr bwMode="auto">
          <a:xfrm>
            <a:off x="2974975" y="2924175"/>
            <a:ext cx="5773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использования денег</a:t>
            </a: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, повышение финансовой эффективности и устойчивости Бизнеса.</a:t>
            </a:r>
          </a:p>
        </p:txBody>
      </p:sp>
      <p:sp>
        <p:nvSpPr>
          <p:cNvPr id="4104" name="TextBox 18"/>
          <p:cNvSpPr txBox="1">
            <a:spLocks noChangeArrowheads="1"/>
          </p:cNvSpPr>
          <p:nvPr/>
        </p:nvSpPr>
        <p:spPr bwMode="auto">
          <a:xfrm>
            <a:off x="250825" y="755650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 </a:t>
            </a:r>
            <a:r>
              <a:rPr lang="ru-RU" altLang="ru-RU" sz="1400" b="1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    для Бизнеса</a:t>
            </a: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05" name="Прямоугольник 32"/>
          <p:cNvSpPr>
            <a:spLocks noChangeArrowheads="1"/>
          </p:cNvSpPr>
          <p:nvPr/>
        </p:nvSpPr>
        <p:spPr bwMode="auto">
          <a:xfrm>
            <a:off x="2959100" y="4418013"/>
            <a:ext cx="5780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</a:t>
            </a: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и обоснованности </a:t>
            </a: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управленческих решений</a:t>
            </a: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 и прозрачности Бизнеса в целом.</a:t>
            </a:r>
          </a:p>
        </p:txBody>
      </p:sp>
      <p:pic>
        <p:nvPicPr>
          <p:cNvPr id="41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2319338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3005138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4506913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Прямоугольник 17"/>
          <p:cNvSpPr>
            <a:spLocks noChangeArrowheads="1"/>
          </p:cNvSpPr>
          <p:nvPr/>
        </p:nvSpPr>
        <p:spPr bwMode="auto">
          <a:xfrm>
            <a:off x="2974975" y="3697288"/>
            <a:ext cx="5773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ликвидности и доходности </a:t>
            </a: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Бизнеса, в том числе, за счет минимизации использования заемных средств.</a:t>
            </a:r>
          </a:p>
        </p:txBody>
      </p:sp>
      <p:pic>
        <p:nvPicPr>
          <p:cNvPr id="41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3778250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661025"/>
            <a:ext cx="20193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Box 26"/>
          <p:cNvSpPr txBox="1">
            <a:spLocks noChangeArrowheads="1"/>
          </p:cNvSpPr>
          <p:nvPr/>
        </p:nvSpPr>
        <p:spPr bwMode="auto">
          <a:xfrm>
            <a:off x="2286000" y="5445125"/>
            <a:ext cx="66516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разработчике: </a:t>
            </a:r>
            <a:r>
              <a:rPr lang="ru-RU" altLang="ru-RU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менеджмента качества с 2004 г. сертифицирована по </a:t>
            </a:r>
            <a:r>
              <a:rPr lang="en-US" altLang="ru-RU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9001:2008</a:t>
            </a:r>
            <a:r>
              <a:rPr lang="ru-RU" altLang="ru-RU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1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609725"/>
            <a:ext cx="156210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2286000" y="6551613"/>
            <a:ext cx="6607175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сертифицирована фирмой «1С» (официальный статус «1С-Совместимо!»)</a:t>
            </a:r>
          </a:p>
        </p:txBody>
      </p:sp>
      <p:pic>
        <p:nvPicPr>
          <p:cNvPr id="4115" name="Picture 2" descr="D:\Users\Aleksandrov\Desktop\banner-1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5819775"/>
            <a:ext cx="21971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8"/>
          <p:cNvSpPr txBox="1">
            <a:spLocks noChangeArrowheads="1"/>
          </p:cNvSpPr>
          <p:nvPr/>
        </p:nvSpPr>
        <p:spPr bwMode="auto">
          <a:xfrm>
            <a:off x="2555875" y="1538288"/>
            <a:ext cx="61928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Ваша Компания станет еще более эффективной! Ваша работа станет более удобной и организованной. </a:t>
            </a:r>
            <a:r>
              <a:rPr lang="ru-RU" altLang="ru-RU" sz="1400" b="1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самых первых дней!</a:t>
            </a: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126" name="Прямоугольник 5"/>
          <p:cNvSpPr>
            <a:spLocks noChangeArrowheads="1"/>
          </p:cNvSpPr>
          <p:nvPr/>
        </p:nvSpPr>
        <p:spPr bwMode="auto">
          <a:xfrm>
            <a:off x="2974975" y="2257425"/>
            <a:ext cx="5773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Своевременность и достоверность финансовой отчетности </a:t>
            </a: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по международным или корпоративным стандартам.</a:t>
            </a:r>
          </a:p>
        </p:txBody>
      </p:sp>
      <p:sp>
        <p:nvSpPr>
          <p:cNvPr id="5127" name="TextBox 18"/>
          <p:cNvSpPr txBox="1">
            <a:spLocks noChangeArrowheads="1"/>
          </p:cNvSpPr>
          <p:nvPr/>
        </p:nvSpPr>
        <p:spPr bwMode="auto">
          <a:xfrm>
            <a:off x="250825" y="755650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 </a:t>
            </a:r>
            <a:r>
              <a:rPr lang="ru-RU" altLang="ru-RU" sz="1400" b="1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    для Бизнеса</a:t>
            </a: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128" name="Прямоугольник 25"/>
          <p:cNvSpPr>
            <a:spLocks noChangeArrowheads="1"/>
          </p:cNvSpPr>
          <p:nvPr/>
        </p:nvSpPr>
        <p:spPr bwMode="auto">
          <a:xfrm>
            <a:off x="2970213" y="3716338"/>
            <a:ext cx="5778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финансовой дисциплины </a:t>
            </a: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по компании в целом и степени персональной ответственности сотрудников.</a:t>
            </a:r>
          </a:p>
        </p:txBody>
      </p:sp>
      <p:pic>
        <p:nvPicPr>
          <p:cNvPr id="51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2344738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3076575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3806825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Прямоугольник 17"/>
          <p:cNvSpPr>
            <a:spLocks noChangeArrowheads="1"/>
          </p:cNvSpPr>
          <p:nvPr/>
        </p:nvSpPr>
        <p:spPr bwMode="auto">
          <a:xfrm>
            <a:off x="2974975" y="2978150"/>
            <a:ext cx="57737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Полный порядок в работе с договорами: </a:t>
            </a: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хранение, согласование, и всесторонний контроль.</a:t>
            </a:r>
          </a:p>
        </p:txBody>
      </p:sp>
      <p:sp>
        <p:nvSpPr>
          <p:cNvPr id="5133" name="Прямоугольник 19"/>
          <p:cNvSpPr>
            <a:spLocks noChangeArrowheads="1"/>
          </p:cNvSpPr>
          <p:nvPr/>
        </p:nvSpPr>
        <p:spPr bwMode="auto">
          <a:xfrm>
            <a:off x="2970213" y="4437063"/>
            <a:ext cx="5778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трудозатрат</a:t>
            </a: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, повышение удобства</a:t>
            </a: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минимизация ошибок</a:t>
            </a: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 финансистов в повседневной работе.</a:t>
            </a:r>
          </a:p>
        </p:txBody>
      </p:sp>
      <p:pic>
        <p:nvPicPr>
          <p:cNvPr id="51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4537075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661025"/>
            <a:ext cx="20193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TextBox 29"/>
          <p:cNvSpPr txBox="1">
            <a:spLocks noChangeArrowheads="1"/>
          </p:cNvSpPr>
          <p:nvPr/>
        </p:nvSpPr>
        <p:spPr bwMode="auto">
          <a:xfrm>
            <a:off x="2286000" y="5445125"/>
            <a:ext cx="66516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разработчике: </a:t>
            </a:r>
            <a:r>
              <a:rPr lang="ru-RU" altLang="ru-RU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действующий участник проекта фирмы «1С» – «1С-Консалтинг»</a:t>
            </a:r>
          </a:p>
        </p:txBody>
      </p:sp>
      <p:pic>
        <p:nvPicPr>
          <p:cNvPr id="51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609725"/>
            <a:ext cx="156210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2286000" y="6551613"/>
            <a:ext cx="6607175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сертифицирована фирмой «1С» (официальный статус «1С-Совместимо!»)</a:t>
            </a:r>
          </a:p>
        </p:txBody>
      </p:sp>
      <p:pic>
        <p:nvPicPr>
          <p:cNvPr id="5139" name="Picture 2" descr="D:\Users\Aleksandrov\Desktop\banner-1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5819775"/>
            <a:ext cx="21971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250825" y="755650"/>
            <a:ext cx="20351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кого Финансист </a:t>
            </a: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наиболее полезным?</a:t>
            </a:r>
          </a:p>
        </p:txBody>
      </p:sp>
      <p:sp>
        <p:nvSpPr>
          <p:cNvPr id="7174" name="TextBox 12"/>
          <p:cNvSpPr txBox="1">
            <a:spLocks noChangeArrowheads="1"/>
          </p:cNvSpPr>
          <p:nvPr/>
        </p:nvSpPr>
        <p:spPr bwMode="auto">
          <a:xfrm>
            <a:off x="2465388" y="1385888"/>
            <a:ext cx="59055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WA:</a:t>
            </a: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Финансист» больше всего подходит:</a:t>
            </a:r>
            <a:endParaRPr lang="ru-RU" altLang="ru-RU" sz="1400" b="1">
              <a:solidFill>
                <a:srgbClr val="9320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661025"/>
            <a:ext cx="20193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32"/>
          <p:cNvSpPr txBox="1">
            <a:spLocks noChangeArrowheads="1"/>
          </p:cNvSpPr>
          <p:nvPr/>
        </p:nvSpPr>
        <p:spPr bwMode="auto">
          <a:xfrm>
            <a:off x="2286000" y="5445125"/>
            <a:ext cx="66516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разработчике: </a:t>
            </a:r>
            <a:r>
              <a:rPr lang="ru-RU" altLang="ru-RU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«Центр Компетенции по Торговле» фирмы «1С»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286000" y="6551613"/>
            <a:ext cx="6607175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сертифицирована фирмой «1С» (официальный статус «1С-Совместимо!»)</a:t>
            </a:r>
          </a:p>
        </p:txBody>
      </p:sp>
      <p:pic>
        <p:nvPicPr>
          <p:cNvPr id="717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1836738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Box 3"/>
          <p:cNvSpPr txBox="1">
            <a:spLocks noChangeArrowheads="1"/>
          </p:cNvSpPr>
          <p:nvPr/>
        </p:nvSpPr>
        <p:spPr bwMode="auto">
          <a:xfrm>
            <a:off x="3132138" y="1773238"/>
            <a:ext cx="5688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Организациям, в которых </a:t>
            </a: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выделенная финансовая служба</a:t>
            </a:r>
          </a:p>
        </p:txBody>
      </p:sp>
      <p:pic>
        <p:nvPicPr>
          <p:cNvPr id="718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2200275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Прямоугольник 4"/>
          <p:cNvSpPr>
            <a:spLocks noChangeArrowheads="1"/>
          </p:cNvSpPr>
          <p:nvPr/>
        </p:nvSpPr>
        <p:spPr bwMode="auto">
          <a:xfrm>
            <a:off x="3151188" y="2133600"/>
            <a:ext cx="54705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Когда </a:t>
            </a: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управленческий учет необходимо вести в отдельной системе</a:t>
            </a: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, то есть когда ИТ-система для финансового учета и управления должна быть установлена отдельно от используемой учетной системы </a:t>
            </a: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хотя бы по одной из причин:</a:t>
            </a:r>
          </a:p>
        </p:txBody>
      </p:sp>
      <p:sp>
        <p:nvSpPr>
          <p:cNvPr id="7182" name="Прямоугольник 7"/>
          <p:cNvSpPr>
            <a:spLocks noChangeArrowheads="1"/>
          </p:cNvSpPr>
          <p:nvPr/>
        </p:nvSpPr>
        <p:spPr bwMode="auto">
          <a:xfrm>
            <a:off x="3500438" y="3194050"/>
            <a:ext cx="5184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компании используется более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чем одна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учетная база данных</a:t>
            </a:r>
            <a:endParaRPr lang="ru-RU" altLang="ru-RU" sz="1400" dirty="0"/>
          </a:p>
        </p:txBody>
      </p:sp>
      <p:sp>
        <p:nvSpPr>
          <p:cNvPr id="7183" name="Прямоугольник 8"/>
          <p:cNvSpPr>
            <a:spLocks noChangeArrowheads="1"/>
          </p:cNvSpPr>
          <p:nvPr/>
        </p:nvSpPr>
        <p:spPr bwMode="auto">
          <a:xfrm>
            <a:off x="3514725" y="3651250"/>
            <a:ext cx="5170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Управленческий учет сильно отличается от бухгалтерского</a:t>
            </a:r>
            <a:endParaRPr lang="ru-RU" altLang="ru-RU" sz="1400"/>
          </a:p>
        </p:txBody>
      </p:sp>
      <p:sp>
        <p:nvSpPr>
          <p:cNvPr id="7184" name="Прямоугольник 13"/>
          <p:cNvSpPr>
            <a:spLocks noChangeArrowheads="1"/>
          </p:cNvSpPr>
          <p:nvPr/>
        </p:nvSpPr>
        <p:spPr bwMode="auto">
          <a:xfrm>
            <a:off x="3509963" y="4121150"/>
            <a:ext cx="5175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Максимальная конфиденциальность упр. информации</a:t>
            </a:r>
            <a:endParaRPr lang="ru-RU" altLang="ru-RU" sz="1400"/>
          </a:p>
        </p:txBody>
      </p:sp>
      <p:sp>
        <p:nvSpPr>
          <p:cNvPr id="7185" name="Прямоугольник 37"/>
          <p:cNvSpPr>
            <a:spLocks noChangeArrowheads="1"/>
          </p:cNvSpPr>
          <p:nvPr/>
        </p:nvSpPr>
        <p:spPr bwMode="auto">
          <a:xfrm>
            <a:off x="3500438" y="4560888"/>
            <a:ext cx="5176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Простота обновлений учетных систем</a:t>
            </a:r>
            <a:endParaRPr lang="ru-RU" altLang="ru-RU" sz="1400"/>
          </a:p>
        </p:txBody>
      </p:sp>
      <p:sp>
        <p:nvSpPr>
          <p:cNvPr id="7186" name="Прямоугольник 38"/>
          <p:cNvSpPr>
            <a:spLocks noChangeArrowheads="1"/>
          </p:cNvSpPr>
          <p:nvPr/>
        </p:nvSpPr>
        <p:spPr bwMode="auto">
          <a:xfrm>
            <a:off x="3500438" y="4983163"/>
            <a:ext cx="5184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Высокие требования к производительности системы</a:t>
            </a:r>
            <a:endParaRPr lang="ru-RU" altLang="ru-RU" sz="1400"/>
          </a:p>
        </p:txBody>
      </p:sp>
      <p:sp>
        <p:nvSpPr>
          <p:cNvPr id="7187" name="TextBox 14"/>
          <p:cNvSpPr txBox="1">
            <a:spLocks noChangeArrowheads="1"/>
          </p:cNvSpPr>
          <p:nvPr/>
        </p:nvSpPr>
        <p:spPr bwMode="auto">
          <a:xfrm>
            <a:off x="3319463" y="3159125"/>
            <a:ext cx="144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-</a:t>
            </a:r>
          </a:p>
        </p:txBody>
      </p:sp>
      <p:sp>
        <p:nvSpPr>
          <p:cNvPr id="7188" name="TextBox 39"/>
          <p:cNvSpPr txBox="1">
            <a:spLocks noChangeArrowheads="1"/>
          </p:cNvSpPr>
          <p:nvPr/>
        </p:nvSpPr>
        <p:spPr bwMode="auto">
          <a:xfrm>
            <a:off x="3321050" y="3598863"/>
            <a:ext cx="144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-</a:t>
            </a:r>
          </a:p>
        </p:txBody>
      </p:sp>
      <p:sp>
        <p:nvSpPr>
          <p:cNvPr id="7189" name="TextBox 40"/>
          <p:cNvSpPr txBox="1">
            <a:spLocks noChangeArrowheads="1"/>
          </p:cNvSpPr>
          <p:nvPr/>
        </p:nvSpPr>
        <p:spPr bwMode="auto">
          <a:xfrm>
            <a:off x="3321050" y="4067175"/>
            <a:ext cx="144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-</a:t>
            </a:r>
          </a:p>
        </p:txBody>
      </p:sp>
      <p:sp>
        <p:nvSpPr>
          <p:cNvPr id="7190" name="TextBox 41"/>
          <p:cNvSpPr txBox="1">
            <a:spLocks noChangeArrowheads="1"/>
          </p:cNvSpPr>
          <p:nvPr/>
        </p:nvSpPr>
        <p:spPr bwMode="auto">
          <a:xfrm>
            <a:off x="3322638" y="4516438"/>
            <a:ext cx="142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-</a:t>
            </a:r>
          </a:p>
        </p:txBody>
      </p:sp>
      <p:sp>
        <p:nvSpPr>
          <p:cNvPr id="7191" name="TextBox 42"/>
          <p:cNvSpPr txBox="1">
            <a:spLocks noChangeArrowheads="1"/>
          </p:cNvSpPr>
          <p:nvPr/>
        </p:nvSpPr>
        <p:spPr bwMode="auto">
          <a:xfrm>
            <a:off x="3330575" y="4938713"/>
            <a:ext cx="142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-</a:t>
            </a:r>
          </a:p>
        </p:txBody>
      </p:sp>
      <p:pic>
        <p:nvPicPr>
          <p:cNvPr id="719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755775"/>
            <a:ext cx="13731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517900" y="3455988"/>
            <a:ext cx="141446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/ ИЛИ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17900" y="3902075"/>
            <a:ext cx="1414463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/ ИЛИ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17900" y="4365625"/>
            <a:ext cx="1414463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/ ИЛИ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17900" y="4802188"/>
            <a:ext cx="141446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/ ИЛИ</a:t>
            </a:r>
          </a:p>
        </p:txBody>
      </p:sp>
      <p:pic>
        <p:nvPicPr>
          <p:cNvPr id="7197" name="Picture 2" descr="D:\Users\Aleksandrov\Desktop\banner-1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5819775"/>
            <a:ext cx="21971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64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gradFill>
            <a:gsLst>
              <a:gs pos="0">
                <a:srgbClr val="932037">
                  <a:lumMod val="32000"/>
                  <a:lumOff val="68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</p:pic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250825" y="755650"/>
            <a:ext cx="18732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</a:t>
            </a:r>
            <a:r>
              <a:rPr lang="en-US" altLang="ru-RU" sz="1400" b="1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учетными системами</a:t>
            </a:r>
          </a:p>
        </p:txBody>
      </p:sp>
      <p:sp>
        <p:nvSpPr>
          <p:cNvPr id="9222" name="TextBox 39"/>
          <p:cNvSpPr txBox="1">
            <a:spLocks noChangeArrowheads="1"/>
          </p:cNvSpPr>
          <p:nvPr/>
        </p:nvSpPr>
        <p:spPr bwMode="auto">
          <a:xfrm>
            <a:off x="2520950" y="1609725"/>
            <a:ext cx="61198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Система «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WA: </a:t>
            </a: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Финансист» </a:t>
            </a: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независима от учетных программ</a:t>
            </a: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,  но при этом </a:t>
            </a: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«дружит» со всеми стандартными конфигурациями 1С </a:t>
            </a: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(1С:Бухгалтерия, 1С:УПП, 1С:Управление торговлей и др.).</a:t>
            </a:r>
          </a:p>
        </p:txBody>
      </p:sp>
      <p:sp>
        <p:nvSpPr>
          <p:cNvPr id="9223" name="Прямоугольник 61"/>
          <p:cNvSpPr>
            <a:spLocks noChangeArrowheads="1"/>
          </p:cNvSpPr>
          <p:nvPr/>
        </p:nvSpPr>
        <p:spPr bwMode="auto">
          <a:xfrm>
            <a:off x="2520950" y="3810000"/>
            <a:ext cx="6119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Это создает очевидные </a:t>
            </a: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преимущества:</a:t>
            </a:r>
          </a:p>
        </p:txBody>
      </p:sp>
      <p:sp>
        <p:nvSpPr>
          <p:cNvPr id="9224" name="Прямоугольник 62"/>
          <p:cNvSpPr>
            <a:spLocks noChangeArrowheads="1"/>
          </p:cNvSpPr>
          <p:nvPr/>
        </p:nvSpPr>
        <p:spPr bwMode="auto">
          <a:xfrm>
            <a:off x="2987675" y="4221163"/>
            <a:ext cx="5581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обеспечение конфиденциальности управленческих данных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5" name="Прямоугольник 63"/>
          <p:cNvSpPr>
            <a:spLocks noChangeArrowheads="1"/>
          </p:cNvSpPr>
          <p:nvPr/>
        </p:nvSpPr>
        <p:spPr bwMode="auto">
          <a:xfrm>
            <a:off x="2987675" y="4508500"/>
            <a:ext cx="5581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отсутствие проблем с обновлениями учетных систем 1С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6" name="Рисунок 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4211638"/>
            <a:ext cx="2286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Рисунок 1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4519613"/>
            <a:ext cx="2286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" name="Скругленный прямоугольник 112"/>
          <p:cNvSpPr/>
          <p:nvPr/>
        </p:nvSpPr>
        <p:spPr>
          <a:xfrm>
            <a:off x="4356100" y="2925763"/>
            <a:ext cx="2016125" cy="333375"/>
          </a:xfrm>
          <a:prstGeom prst="roundRect">
            <a:avLst/>
          </a:prstGeom>
          <a:solidFill>
            <a:srgbClr val="932037"/>
          </a:solidFill>
          <a:ln w="15875">
            <a:solidFill>
              <a:srgbClr val="932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9" name="TextBox 65"/>
          <p:cNvSpPr txBox="1">
            <a:spLocks noChangeArrowheads="1"/>
          </p:cNvSpPr>
          <p:nvPr/>
        </p:nvSpPr>
        <p:spPr bwMode="auto">
          <a:xfrm>
            <a:off x="4286250" y="2944813"/>
            <a:ext cx="2132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ru-RU" altLang="ru-RU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Финансист 8.</a:t>
            </a:r>
            <a:r>
              <a:rPr lang="en-US" altLang="ru-RU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altLang="ru-RU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Двойная стрелка вверх/вниз 66"/>
          <p:cNvSpPr/>
          <p:nvPr/>
        </p:nvSpPr>
        <p:spPr>
          <a:xfrm rot="16200000" flipV="1">
            <a:off x="6603207" y="2851944"/>
            <a:ext cx="133350" cy="503237"/>
          </a:xfrm>
          <a:prstGeom prst="upDownArrow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31" name="TextBox 67"/>
          <p:cNvSpPr txBox="1">
            <a:spLocks noChangeArrowheads="1"/>
          </p:cNvSpPr>
          <p:nvPr/>
        </p:nvSpPr>
        <p:spPr bwMode="auto">
          <a:xfrm>
            <a:off x="7019925" y="2663825"/>
            <a:ext cx="1655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1С: Бухгалтерия</a:t>
            </a:r>
          </a:p>
        </p:txBody>
      </p:sp>
      <p:sp>
        <p:nvSpPr>
          <p:cNvPr id="9232" name="TextBox 116"/>
          <p:cNvSpPr txBox="1">
            <a:spLocks noChangeArrowheads="1"/>
          </p:cNvSpPr>
          <p:nvPr/>
        </p:nvSpPr>
        <p:spPr bwMode="auto">
          <a:xfrm>
            <a:off x="7026275" y="2855913"/>
            <a:ext cx="1655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1С: УПП</a:t>
            </a:r>
          </a:p>
        </p:txBody>
      </p:sp>
      <p:sp>
        <p:nvSpPr>
          <p:cNvPr id="9233" name="TextBox 117"/>
          <p:cNvSpPr txBox="1">
            <a:spLocks noChangeArrowheads="1"/>
          </p:cNvSpPr>
          <p:nvPr/>
        </p:nvSpPr>
        <p:spPr bwMode="auto">
          <a:xfrm>
            <a:off x="7032625" y="3043238"/>
            <a:ext cx="1655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1С: Комплексная </a:t>
            </a:r>
          </a:p>
        </p:txBody>
      </p:sp>
      <p:sp>
        <p:nvSpPr>
          <p:cNvPr id="9234" name="TextBox 118"/>
          <p:cNvSpPr txBox="1">
            <a:spLocks noChangeArrowheads="1"/>
          </p:cNvSpPr>
          <p:nvPr/>
        </p:nvSpPr>
        <p:spPr bwMode="auto">
          <a:xfrm>
            <a:off x="7029450" y="3222625"/>
            <a:ext cx="1820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1С: ___ 7.7 / 8.х</a:t>
            </a:r>
          </a:p>
        </p:txBody>
      </p:sp>
      <p:sp>
        <p:nvSpPr>
          <p:cNvPr id="120" name="Двойная стрелка вверх/вниз 119"/>
          <p:cNvSpPr/>
          <p:nvPr/>
        </p:nvSpPr>
        <p:spPr>
          <a:xfrm rot="16200000" flipV="1">
            <a:off x="3967956" y="2848769"/>
            <a:ext cx="131763" cy="504825"/>
          </a:xfrm>
          <a:prstGeom prst="upDownArrow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36" name="TextBox 120"/>
          <p:cNvSpPr txBox="1">
            <a:spLocks noChangeArrowheads="1"/>
          </p:cNvSpPr>
          <p:nvPr/>
        </p:nvSpPr>
        <p:spPr bwMode="auto">
          <a:xfrm>
            <a:off x="2779713" y="2828925"/>
            <a:ext cx="18637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Client-</a:t>
            </a: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банк</a:t>
            </a:r>
          </a:p>
        </p:txBody>
      </p:sp>
      <p:sp>
        <p:nvSpPr>
          <p:cNvPr id="9237" name="Прямоугольник 68"/>
          <p:cNvSpPr>
            <a:spLocks noChangeArrowheads="1"/>
          </p:cNvSpPr>
          <p:nvPr/>
        </p:nvSpPr>
        <p:spPr bwMode="auto">
          <a:xfrm>
            <a:off x="2773363" y="3059113"/>
            <a:ext cx="1284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MS Excel</a:t>
            </a:r>
            <a:endParaRPr lang="ru-RU" alt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2921000"/>
            <a:ext cx="1047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3160713"/>
            <a:ext cx="106363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5" y="2759075"/>
            <a:ext cx="106363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5" y="2957513"/>
            <a:ext cx="106363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5" y="3144838"/>
            <a:ext cx="106363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3324225"/>
            <a:ext cx="106362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Скругленный прямоугольник 72"/>
          <p:cNvSpPr/>
          <p:nvPr/>
        </p:nvSpPr>
        <p:spPr>
          <a:xfrm>
            <a:off x="2627313" y="2663825"/>
            <a:ext cx="6013450" cy="885825"/>
          </a:xfrm>
          <a:prstGeom prst="roundRect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4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661025"/>
            <a:ext cx="20193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6" name="TextBox 35"/>
          <p:cNvSpPr txBox="1">
            <a:spLocks noChangeArrowheads="1"/>
          </p:cNvSpPr>
          <p:nvPr/>
        </p:nvSpPr>
        <p:spPr bwMode="auto">
          <a:xfrm>
            <a:off x="2286000" y="5445125"/>
            <a:ext cx="66516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разработчике: </a:t>
            </a:r>
            <a:r>
              <a:rPr lang="ru-RU" alt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alt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ru-RU" alt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штатных специалистов по автоматизации с опытом в </a:t>
            </a:r>
            <a:r>
              <a:rPr lang="en-US" alt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ru-RU" alt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7 до 15 лет</a:t>
            </a:r>
          </a:p>
        </p:txBody>
      </p:sp>
      <p:pic>
        <p:nvPicPr>
          <p:cNvPr id="924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11338"/>
            <a:ext cx="1581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2286000" y="6551613"/>
            <a:ext cx="6607175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сертифицирована фирмой «1С» (официальный статус «1С-Совместимо!»)</a:t>
            </a:r>
          </a:p>
        </p:txBody>
      </p:sp>
      <p:pic>
        <p:nvPicPr>
          <p:cNvPr id="9249" name="Picture 2" descr="D:\Users\Aleksandrov\Desktop\banner-1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5819775"/>
            <a:ext cx="21971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gradFill>
            <a:gsLst>
              <a:gs pos="0">
                <a:srgbClr val="932037">
                  <a:lumMod val="32000"/>
                  <a:lumOff val="68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</p:pic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250825" y="1160463"/>
            <a:ext cx="18732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еще интересного          </a:t>
            </a: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«Финансисте»?</a:t>
            </a:r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1427163"/>
            <a:ext cx="11525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18"/>
          <p:cNvSpPr txBox="1">
            <a:spLocks noChangeArrowheads="1"/>
          </p:cNvSpPr>
          <p:nvPr/>
        </p:nvSpPr>
        <p:spPr bwMode="auto">
          <a:xfrm>
            <a:off x="2852738" y="1989138"/>
            <a:ext cx="4311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Внутренний чат</a:t>
            </a: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: проводите согласования прямо в программе, в режиме чата. История останется!</a:t>
            </a:r>
          </a:p>
        </p:txBody>
      </p:sp>
      <p:sp>
        <p:nvSpPr>
          <p:cNvPr id="12296" name="TextBox 19"/>
          <p:cNvSpPr txBox="1">
            <a:spLocks noChangeArrowheads="1"/>
          </p:cNvSpPr>
          <p:nvPr/>
        </p:nvSpPr>
        <p:spPr bwMode="auto">
          <a:xfrm>
            <a:off x="2844800" y="3860800"/>
            <a:ext cx="58388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Хранение и редактирование документов: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прикрепляйте к любым электронным документам их скан-копии. Вносите изменения в документы 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MS Word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прямо из программы. «Финансист» сохранит всю историю и версии документов! </a:t>
            </a:r>
          </a:p>
        </p:txBody>
      </p:sp>
      <p:pic>
        <p:nvPicPr>
          <p:cNvPr id="1229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070100"/>
            <a:ext cx="1651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8" y="3930650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TextBox 27"/>
          <p:cNvSpPr txBox="1">
            <a:spLocks noChangeArrowheads="1"/>
          </p:cNvSpPr>
          <p:nvPr/>
        </p:nvSpPr>
        <p:spPr bwMode="auto">
          <a:xfrm>
            <a:off x="2846388" y="2717800"/>
            <a:ext cx="58388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напоминаний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уведомлений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позволит Вам не забыть ни об одном запланированном деле и не допустить ни единой просрочки! Получайте уведомления от «Финансиста» на </a:t>
            </a:r>
            <a:r>
              <a:rPr lang="en-US" altLang="ru-RU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 через мессенджеры и/или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самой программе! </a:t>
            </a:r>
          </a:p>
        </p:txBody>
      </p:sp>
      <p:pic>
        <p:nvPicPr>
          <p:cNvPr id="1230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2787650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661025"/>
            <a:ext cx="20193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TextBox 20"/>
          <p:cNvSpPr txBox="1">
            <a:spLocks noChangeArrowheads="1"/>
          </p:cNvSpPr>
          <p:nvPr/>
        </p:nvSpPr>
        <p:spPr bwMode="auto">
          <a:xfrm>
            <a:off x="2286000" y="5445125"/>
            <a:ext cx="66516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разработчике: </a:t>
            </a:r>
            <a:r>
              <a:rPr lang="ru-RU" altLang="ru-RU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применяются проектные технологии и технологии стандартного внедрения</a:t>
            </a:r>
          </a:p>
        </p:txBody>
      </p:sp>
      <p:sp>
        <p:nvSpPr>
          <p:cNvPr id="12303" name="Прямоугольник 21"/>
          <p:cNvSpPr>
            <a:spLocks noChangeArrowheads="1"/>
          </p:cNvSpPr>
          <p:nvPr/>
        </p:nvSpPr>
        <p:spPr bwMode="auto">
          <a:xfrm>
            <a:off x="2519363" y="1511300"/>
            <a:ext cx="6242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WA:</a:t>
            </a: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 Финансист предлагает </a:t>
            </a: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уникальные возможности:</a:t>
            </a:r>
          </a:p>
        </p:txBody>
      </p:sp>
      <p:pic>
        <p:nvPicPr>
          <p:cNvPr id="12304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89138"/>
            <a:ext cx="6477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286000" y="6551613"/>
            <a:ext cx="6607175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сертифицирована фирмой «1С» (официальный статус «1С-Совместимо!»)</a:t>
            </a:r>
          </a:p>
        </p:txBody>
      </p:sp>
      <p:pic>
        <p:nvPicPr>
          <p:cNvPr id="12306" name="Picture 2" descr="D:\Users\Aleksandrov\Desktop\banner-1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5819775"/>
            <a:ext cx="21971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gradFill>
            <a:gsLst>
              <a:gs pos="0">
                <a:srgbClr val="932037">
                  <a:lumMod val="32000"/>
                  <a:lumOff val="68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</p:pic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250825" y="1160463"/>
            <a:ext cx="18732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еще интересного          </a:t>
            </a: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«Финансисте»?</a:t>
            </a:r>
          </a:p>
        </p:txBody>
      </p:sp>
      <p:sp>
        <p:nvSpPr>
          <p:cNvPr id="13318" name="TextBox 18"/>
          <p:cNvSpPr txBox="1">
            <a:spLocks noChangeArrowheads="1"/>
          </p:cNvSpPr>
          <p:nvPr/>
        </p:nvSpPr>
        <p:spPr bwMode="auto">
          <a:xfrm>
            <a:off x="2843213" y="2060575"/>
            <a:ext cx="42497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Рабочие столы финансистов</a:t>
            </a: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: мы разработали для Вас самые удобные интерфейсы! Вся важная информация – как на ладони, на одном экране! Оптимизируйте свой труд!</a:t>
            </a:r>
          </a:p>
        </p:txBody>
      </p:sp>
      <p:pic>
        <p:nvPicPr>
          <p:cNvPr id="1331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105025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1773238"/>
            <a:ext cx="1050925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Box 24"/>
          <p:cNvSpPr txBox="1">
            <a:spLocks noChangeArrowheads="1"/>
          </p:cNvSpPr>
          <p:nvPr/>
        </p:nvSpPr>
        <p:spPr bwMode="auto">
          <a:xfrm>
            <a:off x="2838450" y="4076700"/>
            <a:ext cx="58372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Множество интересных функций вроде «</a:t>
            </a:r>
            <a:r>
              <a:rPr lang="en-US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Drug&amp;Drop</a:t>
            </a: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: перетаскивайте цифры по ячейкам отчета, смотрите изменения итогов 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. После принятия изменений «Финансист» скорректирует первичку и сохранит историю!</a:t>
            </a:r>
          </a:p>
        </p:txBody>
      </p:sp>
      <p:pic>
        <p:nvPicPr>
          <p:cNvPr id="133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129088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Box 26"/>
          <p:cNvSpPr txBox="1">
            <a:spLocks noChangeArrowheads="1"/>
          </p:cNvSpPr>
          <p:nvPr/>
        </p:nvSpPr>
        <p:spPr bwMode="auto">
          <a:xfrm>
            <a:off x="2835275" y="3168650"/>
            <a:ext cx="57594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 настройки доступа к данным</a:t>
            </a: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: каждый сотрудник будет иметь ровно такой доступ к данным, который ему положен. Настройка прав – без программирования!</a:t>
            </a:r>
          </a:p>
        </p:txBody>
      </p:sp>
      <p:pic>
        <p:nvPicPr>
          <p:cNvPr id="1332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3213100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Прямоугольник 29"/>
          <p:cNvSpPr>
            <a:spLocks noChangeArrowheads="1"/>
          </p:cNvSpPr>
          <p:nvPr/>
        </p:nvSpPr>
        <p:spPr bwMode="auto">
          <a:xfrm>
            <a:off x="2536825" y="1609725"/>
            <a:ext cx="62420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Arial" panose="020B0604020202020204" pitchFamily="34" charset="0"/>
                <a:cs typeface="Arial" panose="020B0604020202020204" pitchFamily="34" charset="0"/>
              </a:rPr>
              <a:t>«Что еще?» </a:t>
            </a: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– спросите Вы…</a:t>
            </a:r>
          </a:p>
        </p:txBody>
      </p:sp>
      <p:pic>
        <p:nvPicPr>
          <p:cNvPr id="133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661025"/>
            <a:ext cx="20193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TextBox 21"/>
          <p:cNvSpPr txBox="1">
            <a:spLocks noChangeArrowheads="1"/>
          </p:cNvSpPr>
          <p:nvPr/>
        </p:nvSpPr>
        <p:spPr bwMode="auto">
          <a:xfrm>
            <a:off x="2286000" y="5445125"/>
            <a:ext cx="66516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разработчике: </a:t>
            </a:r>
            <a:r>
              <a:rPr lang="ru-RU" altLang="ru-RU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«руля» - основатели!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286000" y="6551613"/>
            <a:ext cx="6607175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сертифицирована фирмой «1С» (официальный статус «1С-Совместимо!»)</a:t>
            </a:r>
          </a:p>
        </p:txBody>
      </p:sp>
      <p:pic>
        <p:nvPicPr>
          <p:cNvPr id="13329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89138"/>
            <a:ext cx="6477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2" descr="D:\Users\Aleksandrov\Desktop\banner-1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5819775"/>
            <a:ext cx="21971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073150" y="2139950"/>
            <a:ext cx="7772400" cy="1470025"/>
          </a:xfrm>
        </p:spPr>
        <p:txBody>
          <a:bodyPr/>
          <a:lstStyle/>
          <a:p>
            <a:pPr eaLnBrk="1" hangingPunct="1"/>
            <a:endParaRPr lang="ru-RU" altLang="ru-RU" sz="1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8950" y="3895725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35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250825" y="765175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</a:rPr>
              <a:t>Что такое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>
                <a:solidFill>
                  <a:srgbClr val="932037"/>
                </a:solidFill>
                <a:latin typeface="Arial" panose="020B0604020202020204" pitchFamily="34" charset="0"/>
              </a:rPr>
              <a:t>WA:</a:t>
            </a: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</a:rPr>
              <a:t> Финансист?</a:t>
            </a:r>
          </a:p>
        </p:txBody>
      </p:sp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2538413" y="1619250"/>
            <a:ext cx="619283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932037"/>
                </a:solidFill>
                <a:latin typeface="Arial" panose="020B0604020202020204" pitchFamily="34" charset="0"/>
              </a:rPr>
              <a:t>«</a:t>
            </a:r>
            <a:r>
              <a:rPr lang="en-US" altLang="ru-RU" sz="1400" b="1" dirty="0">
                <a:solidFill>
                  <a:srgbClr val="932037"/>
                </a:solidFill>
                <a:latin typeface="Arial" panose="020B0604020202020204" pitchFamily="34" charset="0"/>
              </a:rPr>
              <a:t>WA:</a:t>
            </a:r>
            <a:r>
              <a:rPr lang="ru-RU" altLang="ru-RU" sz="1400" b="1" dirty="0">
                <a:solidFill>
                  <a:srgbClr val="932037"/>
                </a:solidFill>
                <a:latin typeface="Arial" panose="020B0604020202020204" pitchFamily="34" charset="0"/>
              </a:rPr>
              <a:t> Финансист» </a:t>
            </a:r>
            <a:r>
              <a:rPr lang="ru-RU" altLang="ru-RU" sz="1400" dirty="0">
                <a:latin typeface="Arial" panose="020B0604020202020204" pitchFamily="34" charset="0"/>
              </a:rPr>
              <a:t>– это линейка программных продуктов для автоматизации управления финансами в организациях среднего и крупного </a:t>
            </a:r>
            <a:r>
              <a:rPr lang="ru-RU" altLang="ru-RU" sz="1400" dirty="0" smtClean="0">
                <a:latin typeface="Arial" panose="020B0604020202020204" pitchFamily="34" charset="0"/>
              </a:rPr>
              <a:t>бизнеса</a:t>
            </a:r>
            <a:r>
              <a:rPr lang="ru-RU" altLang="ru-RU" sz="1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079" name="Прямоугольник 5"/>
          <p:cNvSpPr>
            <a:spLocks noChangeArrowheads="1"/>
          </p:cNvSpPr>
          <p:nvPr/>
        </p:nvSpPr>
        <p:spPr bwMode="auto">
          <a:xfrm>
            <a:off x="3114675" y="2976563"/>
            <a:ext cx="5472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Arial" panose="020B0604020202020204" pitchFamily="34" charset="0"/>
              </a:rPr>
              <a:t>Казначейство, БДДС</a:t>
            </a:r>
          </a:p>
        </p:txBody>
      </p:sp>
      <p:sp>
        <p:nvSpPr>
          <p:cNvPr id="3080" name="Прямоугольник 7"/>
          <p:cNvSpPr>
            <a:spLocks noChangeArrowheads="1"/>
          </p:cNvSpPr>
          <p:nvPr/>
        </p:nvSpPr>
        <p:spPr bwMode="auto">
          <a:xfrm>
            <a:off x="3114675" y="3419475"/>
            <a:ext cx="51466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Arial" panose="020B0604020202020204" pitchFamily="34" charset="0"/>
              </a:rPr>
              <a:t>Бюджетирование доходов и расходов, ББЛ и пр</a:t>
            </a:r>
            <a:r>
              <a:rPr lang="ru-RU" altLang="ru-RU" sz="140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081" name="Прямоугольник 9"/>
          <p:cNvSpPr>
            <a:spLocks noChangeArrowheads="1"/>
          </p:cNvSpPr>
          <p:nvPr/>
        </p:nvSpPr>
        <p:spPr bwMode="auto">
          <a:xfrm>
            <a:off x="3114675" y="3870325"/>
            <a:ext cx="5146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</a:rPr>
              <a:t>Управленческий учет</a:t>
            </a:r>
          </a:p>
        </p:txBody>
      </p:sp>
      <p:sp>
        <p:nvSpPr>
          <p:cNvPr id="3082" name="TextBox 21"/>
          <p:cNvSpPr txBox="1">
            <a:spLocks noChangeArrowheads="1"/>
          </p:cNvSpPr>
          <p:nvPr/>
        </p:nvSpPr>
        <p:spPr bwMode="auto">
          <a:xfrm>
            <a:off x="2546350" y="2386013"/>
            <a:ext cx="6184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932037"/>
                </a:solidFill>
                <a:latin typeface="Arial" panose="020B0604020202020204" pitchFamily="34" charset="0"/>
              </a:rPr>
              <a:t>Автоматизируемые блоки </a:t>
            </a: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</a:rPr>
              <a:t>учетно-управленческих функций, представленные в данной презентации</a:t>
            </a:r>
            <a:r>
              <a:rPr lang="ru-RU" altLang="ru-RU" sz="1400">
                <a:latin typeface="Arial" panose="020B0604020202020204" pitchFamily="34" charset="0"/>
              </a:rPr>
              <a:t>:</a:t>
            </a:r>
          </a:p>
        </p:txBody>
      </p:sp>
      <p:pic>
        <p:nvPicPr>
          <p:cNvPr id="308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3035300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478213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905250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670550"/>
            <a:ext cx="20193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619250"/>
            <a:ext cx="156210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8" name="TextBox 24"/>
          <p:cNvSpPr txBox="1">
            <a:spLocks noChangeArrowheads="1"/>
          </p:cNvSpPr>
          <p:nvPr/>
        </p:nvSpPr>
        <p:spPr bwMode="auto">
          <a:xfrm>
            <a:off x="2268538" y="5454650"/>
            <a:ext cx="66516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chemeClr val="bg1"/>
                </a:solidFill>
                <a:latin typeface="Arial" panose="020B0604020202020204" pitchFamily="34" charset="0"/>
              </a:rPr>
              <a:t>О разработчике: </a:t>
            </a:r>
            <a:r>
              <a:rPr lang="ru-RU" altLang="ru-RU" sz="1100">
                <a:solidFill>
                  <a:schemeClr val="bg1"/>
                </a:solidFill>
                <a:latin typeface="Arial" panose="020B0604020202020204" pitchFamily="34" charset="0"/>
              </a:rPr>
              <a:t>действующий участник проекта фирмы «1С» – «1С-Консалтинг»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268538" y="6542088"/>
            <a:ext cx="6607175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сертифицирована фирмой «1С» (официальный статус «1С-Совместимо!»)</a:t>
            </a:r>
          </a:p>
        </p:txBody>
      </p:sp>
      <p:pic>
        <p:nvPicPr>
          <p:cNvPr id="3090" name="Picture 2" descr="D:\Users\Aleksandrov\Desktop\banner-1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5819775"/>
            <a:ext cx="21971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286250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9"/>
          <p:cNvSpPr>
            <a:spLocks noChangeArrowheads="1"/>
          </p:cNvSpPr>
          <p:nvPr/>
        </p:nvSpPr>
        <p:spPr bwMode="auto">
          <a:xfrm>
            <a:off x="3114675" y="4256290"/>
            <a:ext cx="5146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</a:rPr>
              <a:t>Контракт менеджмент</a:t>
            </a:r>
            <a:endParaRPr lang="ru-RU" altLang="ru-RU" sz="1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gradFill>
            <a:gsLst>
              <a:gs pos="0">
                <a:srgbClr val="932037">
                  <a:lumMod val="32000"/>
                  <a:lumOff val="68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</p:pic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250825" y="1487488"/>
            <a:ext cx="18732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из любой точки мира,        </a:t>
            </a: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любого устройства</a:t>
            </a:r>
          </a:p>
        </p:txBody>
      </p:sp>
      <p:sp>
        <p:nvSpPr>
          <p:cNvPr id="14342" name="TextBox 17"/>
          <p:cNvSpPr txBox="1">
            <a:spLocks noChangeArrowheads="1"/>
          </p:cNvSpPr>
          <p:nvPr/>
        </p:nvSpPr>
        <p:spPr bwMode="auto">
          <a:xfrm>
            <a:off x="2555875" y="1484313"/>
            <a:ext cx="44640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Мы отлично понимаем, насколько </a:t>
            </a: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сложна и ответственна работа финансиста</a:t>
            </a: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. С какой срочностью она часто связана.</a:t>
            </a:r>
          </a:p>
        </p:txBody>
      </p:sp>
      <p:sp>
        <p:nvSpPr>
          <p:cNvPr id="14343" name="TextBox 31"/>
          <p:cNvSpPr txBox="1">
            <a:spLocks noChangeArrowheads="1"/>
          </p:cNvSpPr>
          <p:nvPr/>
        </p:nvSpPr>
        <p:spPr bwMode="auto">
          <a:xfrm>
            <a:off x="2565400" y="2349500"/>
            <a:ext cx="44545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Отсутствие финансиста на рабочем месте может привести к убыткам: срывы платежей, поставок, проблемы с партнерами, клиентами, коллегами…</a:t>
            </a:r>
          </a:p>
        </p:txBody>
      </p:sp>
      <p:sp>
        <p:nvSpPr>
          <p:cNvPr id="14344" name="TextBox 32"/>
          <p:cNvSpPr txBox="1">
            <a:spLocks noChangeArrowheads="1"/>
          </p:cNvSpPr>
          <p:nvPr/>
        </p:nvSpPr>
        <p:spPr bwMode="auto">
          <a:xfrm>
            <a:off x="2555875" y="3267075"/>
            <a:ext cx="611981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Используйте «</a:t>
            </a:r>
            <a:r>
              <a:rPr lang="en-US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WA:</a:t>
            </a: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Финансист» из любой точки мира, с любого устройства</a:t>
            </a: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, подключенного к Интернету (установка 1С не требуется). Просто перейдите на страницу в интернет-браузере, введите логин/пароль и… Вы на рабочем месте. Согласовывайте, контролируйте, стройте отчеты, вводите данные!                                              </a:t>
            </a:r>
          </a:p>
        </p:txBody>
      </p:sp>
      <p:pic>
        <p:nvPicPr>
          <p:cNvPr id="143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528763"/>
            <a:ext cx="1150938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838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661025"/>
            <a:ext cx="20193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TextBox 19"/>
          <p:cNvSpPr txBox="1">
            <a:spLocks noChangeArrowheads="1"/>
          </p:cNvSpPr>
          <p:nvPr/>
        </p:nvSpPr>
        <p:spPr bwMode="auto">
          <a:xfrm>
            <a:off x="2286000" y="5445125"/>
            <a:ext cx="66516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разработчике: </a:t>
            </a:r>
            <a:r>
              <a:rPr lang="ru-RU" altLang="ru-RU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специализация на автоматизации управленческого учета</a:t>
            </a:r>
          </a:p>
        </p:txBody>
      </p:sp>
      <p:sp>
        <p:nvSpPr>
          <p:cNvPr id="14349" name="Прямоугольник 3"/>
          <p:cNvSpPr>
            <a:spLocks noChangeArrowheads="1"/>
          </p:cNvSpPr>
          <p:nvPr/>
        </p:nvSpPr>
        <p:spPr bwMode="auto">
          <a:xfrm>
            <a:off x="3455988" y="4633913"/>
            <a:ext cx="3852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Но, пожалуйста, не забывайте и отдыхать!)</a:t>
            </a:r>
          </a:p>
        </p:txBody>
      </p:sp>
      <p:pic>
        <p:nvPicPr>
          <p:cNvPr id="14350" name="Picture 4" descr="http://im2-tub-ru.yandex.net/i?id=9166679-49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292600"/>
            <a:ext cx="1247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286000" y="6551613"/>
            <a:ext cx="6607175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сертифицирована фирмой «1С» (официальный статус «1С-Совместимо!»)</a:t>
            </a:r>
          </a:p>
        </p:txBody>
      </p:sp>
      <p:pic>
        <p:nvPicPr>
          <p:cNvPr id="14352" name="Picture 2" descr="D:\Users\Aleksandrov\Desktop\banner-1c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5819775"/>
            <a:ext cx="21971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ru-RU" altLang="ru-RU" smtClean="0"/>
          </a:p>
        </p:txBody>
      </p:sp>
      <p:pic>
        <p:nvPicPr>
          <p:cNvPr id="890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TextBox 6"/>
          <p:cNvSpPr txBox="1">
            <a:spLocks noChangeArrowheads="1"/>
          </p:cNvSpPr>
          <p:nvPr/>
        </p:nvSpPr>
        <p:spPr bwMode="auto">
          <a:xfrm>
            <a:off x="611188" y="755650"/>
            <a:ext cx="1584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</a:rPr>
              <a:t>О РАЗРАБОТЧИКЕ</a:t>
            </a:r>
          </a:p>
        </p:txBody>
      </p:sp>
      <p:sp>
        <p:nvSpPr>
          <p:cNvPr id="89094" name="TextBox 8"/>
          <p:cNvSpPr txBox="1">
            <a:spLocks noChangeArrowheads="1"/>
          </p:cNvSpPr>
          <p:nvPr/>
        </p:nvSpPr>
        <p:spPr bwMode="auto">
          <a:xfrm>
            <a:off x="2525713" y="1989138"/>
            <a:ext cx="3887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b="1">
                <a:solidFill>
                  <a:srgbClr val="932037"/>
                </a:solidFill>
                <a:latin typeface="Arial" panose="020B0604020202020204" pitchFamily="34" charset="0"/>
              </a:rPr>
              <a:t>Консалтинговая Группа «WiseAdvice»:</a:t>
            </a:r>
          </a:p>
        </p:txBody>
      </p:sp>
      <p:sp>
        <p:nvSpPr>
          <p:cNvPr id="89095" name="Прямоугольник 10"/>
          <p:cNvSpPr>
            <a:spLocks noChangeArrowheads="1"/>
          </p:cNvSpPr>
          <p:nvPr/>
        </p:nvSpPr>
        <p:spPr bwMode="auto">
          <a:xfrm>
            <a:off x="2959100" y="3716338"/>
            <a:ext cx="5146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на рынке </a:t>
            </a:r>
            <a:r>
              <a:rPr lang="ru-RU" altLang="ru-RU" sz="1400" dirty="0">
                <a:solidFill>
                  <a:srgbClr val="932037"/>
                </a:solidFill>
                <a:latin typeface="Arial" panose="020B0604020202020204" pitchFamily="34" charset="0"/>
              </a:rPr>
              <a:t>с 2003 года </a:t>
            </a: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ru-RU" alt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ru-RU" alt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лет успешной работы)</a:t>
            </a:r>
            <a:r>
              <a:rPr lang="en-US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endParaRPr lang="ru-RU" altLang="ru-RU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909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2459038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021013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3787775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9" name="Прямоугольник 1"/>
          <p:cNvSpPr>
            <a:spLocks noChangeArrowheads="1"/>
          </p:cNvSpPr>
          <p:nvPr/>
        </p:nvSpPr>
        <p:spPr bwMode="auto">
          <a:xfrm>
            <a:off x="2984500" y="2370138"/>
            <a:ext cx="5746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входит в список </a:t>
            </a: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</a:rPr>
              <a:t>ведущих аудиторско-консалтинговых компаний РФ</a:t>
            </a: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 по версии рейтингового агентства «Эксперт РА»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9100" name="Прямоугольник 3"/>
          <p:cNvSpPr>
            <a:spLocks noChangeArrowheads="1"/>
          </p:cNvSpPr>
          <p:nvPr/>
        </p:nvSpPr>
        <p:spPr bwMode="auto">
          <a:xfrm>
            <a:off x="2970213" y="2944813"/>
            <a:ext cx="56165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более </a:t>
            </a: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</a:rPr>
              <a:t>250 специалистов </a:t>
            </a: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из различных сфер: Информационные Технологии, Аудит, Налоговое право, Управленческое консультирование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endParaRPr lang="ru-RU" altLang="ru-RU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91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4168775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2" name="Прямоугольник 25"/>
          <p:cNvSpPr>
            <a:spLocks noChangeArrowheads="1"/>
          </p:cNvSpPr>
          <p:nvPr/>
        </p:nvSpPr>
        <p:spPr bwMode="auto">
          <a:xfrm>
            <a:off x="2967038" y="4097338"/>
            <a:ext cx="5746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более </a:t>
            </a: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</a:rPr>
              <a:t>10 000 Клиентов</a:t>
            </a:r>
            <a:r>
              <a:rPr lang="en-US" altLang="ru-RU" sz="1400">
                <a:solidFill>
                  <a:srgbClr val="932037"/>
                </a:solidFill>
                <a:latin typeface="Arial" panose="020B0604020202020204" pitchFamily="34" charset="0"/>
              </a:rPr>
              <a:t>;</a:t>
            </a:r>
            <a:endParaRPr lang="ru-RU" altLang="ru-RU" sz="1400">
              <a:solidFill>
                <a:srgbClr val="932037"/>
              </a:solidFill>
              <a:latin typeface="Arial" panose="020B0604020202020204" pitchFamily="34" charset="0"/>
            </a:endParaRPr>
          </a:p>
        </p:txBody>
      </p:sp>
      <p:pic>
        <p:nvPicPr>
          <p:cNvPr id="8910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4529138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4" name="Прямоугольник 31"/>
          <p:cNvSpPr>
            <a:spLocks noChangeArrowheads="1"/>
          </p:cNvSpPr>
          <p:nvPr/>
        </p:nvSpPr>
        <p:spPr bwMode="auto">
          <a:xfrm>
            <a:off x="2967038" y="4456113"/>
            <a:ext cx="5746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годовая выручка - более </a:t>
            </a: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</a:rPr>
              <a:t>300 000 000 </a:t>
            </a: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рублей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9105" name="TextBox 3"/>
          <p:cNvSpPr txBox="1">
            <a:spLocks noChangeArrowheads="1"/>
          </p:cNvSpPr>
          <p:nvPr/>
        </p:nvSpPr>
        <p:spPr bwMode="auto">
          <a:xfrm>
            <a:off x="2582863" y="5529263"/>
            <a:ext cx="63103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100" b="1">
                <a:solidFill>
                  <a:srgbClr val="FFFFFF"/>
                </a:solidFill>
                <a:latin typeface="Arial" panose="020B0604020202020204" pitchFamily="34" charset="0"/>
              </a:rPr>
              <a:t>Подтверждение указанных сведений:</a:t>
            </a:r>
          </a:p>
        </p:txBody>
      </p:sp>
      <p:sp>
        <p:nvSpPr>
          <p:cNvPr id="89106" name="TextBox 3"/>
          <p:cNvSpPr txBox="1">
            <a:spLocks noChangeArrowheads="1"/>
          </p:cNvSpPr>
          <p:nvPr/>
        </p:nvSpPr>
        <p:spPr bwMode="auto">
          <a:xfrm>
            <a:off x="2698750" y="5781675"/>
            <a:ext cx="54467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100">
                <a:solidFill>
                  <a:srgbClr val="FFFFFF"/>
                </a:solidFill>
                <a:latin typeface="Arial" panose="020B0604020202020204" pitchFamily="34" charset="0"/>
              </a:rPr>
              <a:t>Сертификат «Эксперт РА» и приложения (акт.: март, 2014),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100">
                <a:solidFill>
                  <a:srgbClr val="FFFFFF"/>
                </a:solidFill>
                <a:latin typeface="Arial" panose="020B0604020202020204" pitchFamily="34" charset="0"/>
              </a:rPr>
              <a:t>Сертификаты специалистов от фирмы 1С,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100">
                <a:solidFill>
                  <a:srgbClr val="FFFFFF"/>
                </a:solidFill>
                <a:latin typeface="Arial" panose="020B0604020202020204" pitchFamily="34" charset="0"/>
              </a:rPr>
              <a:t>Ссылки на открытые официальные информационные источники.</a:t>
            </a:r>
          </a:p>
        </p:txBody>
      </p:sp>
      <p:sp>
        <p:nvSpPr>
          <p:cNvPr id="89107" name="TextBox 8"/>
          <p:cNvSpPr txBox="1">
            <a:spLocks noChangeArrowheads="1"/>
          </p:cNvSpPr>
          <p:nvPr/>
        </p:nvSpPr>
        <p:spPr bwMode="auto">
          <a:xfrm>
            <a:off x="2535238" y="1393825"/>
            <a:ext cx="61960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b="1">
                <a:solidFill>
                  <a:srgbClr val="932037"/>
                </a:solidFill>
                <a:latin typeface="Arial" panose="020B0604020202020204" pitchFamily="34" charset="0"/>
              </a:rPr>
              <a:t>Департамент автоматизации «</a:t>
            </a:r>
            <a:r>
              <a:rPr lang="en-US" altLang="ru-RU" sz="1400" b="1">
                <a:solidFill>
                  <a:srgbClr val="932037"/>
                </a:solidFill>
                <a:latin typeface="Arial" panose="020B0604020202020204" pitchFamily="34" charset="0"/>
              </a:rPr>
              <a:t>WiseAdvice</a:t>
            </a:r>
            <a:r>
              <a:rPr lang="ru-RU" altLang="ru-RU" sz="1400" b="1">
                <a:solidFill>
                  <a:srgbClr val="932037"/>
                </a:solidFill>
                <a:latin typeface="Arial" panose="020B0604020202020204" pitchFamily="34" charset="0"/>
              </a:rPr>
              <a:t>»</a:t>
            </a:r>
            <a:r>
              <a:rPr lang="en-US" altLang="ru-RU" sz="1400" b="1">
                <a:solidFill>
                  <a:srgbClr val="932037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>
                <a:solidFill>
                  <a:srgbClr val="932037"/>
                </a:solidFill>
                <a:latin typeface="Arial" panose="020B0604020202020204" pitchFamily="34" charset="0"/>
              </a:rPr>
              <a:t>(Компания) </a:t>
            </a:r>
            <a:r>
              <a:rPr lang="en-US" altLang="ru-RU" sz="1400">
                <a:latin typeface="Arial" panose="020B0604020202020204" pitchFamily="34" charset="0"/>
              </a:rPr>
              <a:t>- </a:t>
            </a:r>
            <a:r>
              <a:rPr lang="ru-RU" altLang="ru-RU" sz="1400">
                <a:latin typeface="Arial" panose="020B0604020202020204" pitchFamily="34" charset="0"/>
              </a:rPr>
              <a:t>это первое и ведущее подразделение Консалтинговой Группы «</a:t>
            </a:r>
            <a:r>
              <a:rPr lang="en-US" altLang="ru-RU" sz="1400">
                <a:latin typeface="Arial" panose="020B0604020202020204" pitchFamily="34" charset="0"/>
              </a:rPr>
              <a:t>WiseAdvice</a:t>
            </a:r>
            <a:r>
              <a:rPr lang="ru-RU" altLang="ru-RU" sz="1400">
                <a:latin typeface="Arial" panose="020B0604020202020204" pitchFamily="34" charset="0"/>
              </a:rPr>
              <a:t>».</a:t>
            </a:r>
          </a:p>
        </p:txBody>
      </p:sp>
      <p:pic>
        <p:nvPicPr>
          <p:cNvPr id="89108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857250"/>
            <a:ext cx="336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4870450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10" name="Прямоугольник 31"/>
          <p:cNvSpPr>
            <a:spLocks noChangeArrowheads="1"/>
          </p:cNvSpPr>
          <p:nvPr/>
        </p:nvSpPr>
        <p:spPr bwMode="auto">
          <a:xfrm>
            <a:off x="2968625" y="4797425"/>
            <a:ext cx="574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департамент аутсорсинга учетных функций – </a:t>
            </a: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</a:rPr>
              <a:t>дочерняя организация по отношению к фирме 1С.</a:t>
            </a:r>
          </a:p>
        </p:txBody>
      </p:sp>
    </p:spTree>
  </p:cSld>
  <p:clrMapOvr>
    <a:masterClrMapping/>
  </p:clrMapOvr>
  <p:transition spd="slow" advClick="0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9011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ru-RU" altLang="ru-RU" smtClean="0"/>
          </a:p>
        </p:txBody>
      </p:sp>
      <p:pic>
        <p:nvPicPr>
          <p:cNvPr id="901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TextBox 6"/>
          <p:cNvSpPr txBox="1">
            <a:spLocks noChangeArrowheads="1"/>
          </p:cNvSpPr>
          <p:nvPr/>
        </p:nvSpPr>
        <p:spPr bwMode="auto">
          <a:xfrm>
            <a:off x="611188" y="755650"/>
            <a:ext cx="1441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</a:rPr>
              <a:t>Обращение руководителя</a:t>
            </a:r>
          </a:p>
        </p:txBody>
      </p:sp>
      <p:pic>
        <p:nvPicPr>
          <p:cNvPr id="90118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841375"/>
            <a:ext cx="336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9" name="Прямоугольник 1"/>
          <p:cNvSpPr>
            <a:spLocks noChangeArrowheads="1"/>
          </p:cNvSpPr>
          <p:nvPr/>
        </p:nvSpPr>
        <p:spPr bwMode="auto">
          <a:xfrm>
            <a:off x="4427538" y="1489075"/>
            <a:ext cx="42481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932037"/>
                </a:solidFill>
                <a:latin typeface="Arial" panose="020B0604020202020204" pitchFamily="34" charset="0"/>
              </a:rPr>
              <a:t>«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300">
                <a:latin typeface="Arial" panose="020B0604020202020204" pitchFamily="34" charset="0"/>
              </a:rPr>
              <a:t>Начиная бизнес </a:t>
            </a:r>
            <a:r>
              <a:rPr lang="en-US" altLang="ru-RU" sz="1300">
                <a:latin typeface="Arial" panose="020B0604020202020204" pitchFamily="34" charset="0"/>
              </a:rPr>
              <a:t>WiseAdvice</a:t>
            </a:r>
            <a:r>
              <a:rPr lang="ru-RU" altLang="ru-RU" sz="1300">
                <a:latin typeface="Arial" panose="020B0604020202020204" pitchFamily="34" charset="0"/>
              </a:rPr>
              <a:t> в 2003 году</a:t>
            </a:r>
            <a:r>
              <a:rPr lang="en-US" altLang="ru-RU" sz="1300">
                <a:latin typeface="Arial" panose="020B0604020202020204" pitchFamily="34" charset="0"/>
              </a:rPr>
              <a:t>, </a:t>
            </a:r>
            <a:r>
              <a:rPr lang="ru-RU" altLang="ru-RU" sz="1300">
                <a:latin typeface="Arial" panose="020B0604020202020204" pitchFamily="34" charset="0"/>
              </a:rPr>
              <a:t>мы с Партнерами высоко оценивали перспективность российской ИТ-индустрии и рынка 1С, в частности. В своем стремлении построить успешную компанию, мы всегда фундаментально подходили к вопросам ее развития.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09850" y="3141663"/>
            <a:ext cx="6078538" cy="1616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Стратегической целью бизнеса WiseAdvice ставилось не достижение лидерства на массовом рынке («все и для всех»), а развитие ключевых специализаций в ряде областей, в которых мы станем лучшими за счет концентрации максимальных усилий и возможностей. Данная стратегия поддерживается нами до сих пор, именно она лежит в основе непрерывного развития WiseAdvice, принося преимущества нашим Клиентам!</a:t>
            </a:r>
            <a:r>
              <a:rPr lang="ru-RU" sz="1400" b="1" dirty="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»</a:t>
            </a: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313" y="4805363"/>
            <a:ext cx="5172075" cy="476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50" b="1" dirty="0">
                <a:latin typeface="Arial" panose="020B0604020202020204" pitchFamily="34" charset="0"/>
                <a:cs typeface="Arial" panose="020B0604020202020204" pitchFamily="34" charset="0"/>
              </a:rPr>
              <a:t>Александр Прямоносов,</a:t>
            </a:r>
          </a:p>
          <a:p>
            <a:pPr>
              <a:defRPr/>
            </a:pPr>
            <a:r>
              <a:rPr lang="ru-RU" sz="1250" dirty="0">
                <a:latin typeface="Arial" panose="020B0604020202020204" pitchFamily="34" charset="0"/>
                <a:cs typeface="Arial" panose="020B0604020202020204" pitchFamily="34" charset="0"/>
              </a:rPr>
              <a:t>Директор департамента автоматизации, Партнер КГ «</a:t>
            </a: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WiseAdvice</a:t>
            </a:r>
            <a:r>
              <a:rPr lang="ru-RU" sz="125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250" dirty="0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0025" y="1628775"/>
            <a:ext cx="1471613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91139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ru-RU" altLang="ru-RU" smtClean="0"/>
          </a:p>
        </p:txBody>
      </p:sp>
      <p:pic>
        <p:nvPicPr>
          <p:cNvPr id="911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192463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2" name="Прямоугольник 26"/>
          <p:cNvSpPr>
            <a:spLocks noChangeArrowheads="1"/>
          </p:cNvSpPr>
          <p:nvPr/>
        </p:nvSpPr>
        <p:spPr bwMode="auto">
          <a:xfrm>
            <a:off x="3055938" y="3121025"/>
            <a:ext cx="5746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Член Московской аудиторской палаты</a:t>
            </a:r>
          </a:p>
        </p:txBody>
      </p:sp>
      <p:pic>
        <p:nvPicPr>
          <p:cNvPr id="9114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3552825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4" name="Прямоугольник 28"/>
          <p:cNvSpPr>
            <a:spLocks noChangeArrowheads="1"/>
          </p:cNvSpPr>
          <p:nvPr/>
        </p:nvSpPr>
        <p:spPr bwMode="auto">
          <a:xfrm>
            <a:off x="3048000" y="3481388"/>
            <a:ext cx="574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Член палаты налоговых консультантов</a:t>
            </a:r>
          </a:p>
        </p:txBody>
      </p:sp>
      <p:pic>
        <p:nvPicPr>
          <p:cNvPr id="9114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3914775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6" name="Прямоугольник 30"/>
          <p:cNvSpPr>
            <a:spLocks noChangeArrowheads="1"/>
          </p:cNvSpPr>
          <p:nvPr/>
        </p:nvSpPr>
        <p:spPr bwMode="auto">
          <a:xfrm>
            <a:off x="3048000" y="3843338"/>
            <a:ext cx="57451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Член Российского общества оценщиков</a:t>
            </a:r>
          </a:p>
        </p:txBody>
      </p:sp>
      <p:pic>
        <p:nvPicPr>
          <p:cNvPr id="9114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112963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8" name="Прямоугольник 35"/>
          <p:cNvSpPr>
            <a:spLocks noChangeArrowheads="1"/>
          </p:cNvSpPr>
          <p:nvPr/>
        </p:nvSpPr>
        <p:spPr bwMode="auto">
          <a:xfrm>
            <a:off x="3048000" y="2041525"/>
            <a:ext cx="574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Член профессионального сообщества «1С-Консалтинг»</a:t>
            </a:r>
          </a:p>
        </p:txBody>
      </p:sp>
      <p:pic>
        <p:nvPicPr>
          <p:cNvPr id="9114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2832100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50" name="Прямоугольник 37"/>
          <p:cNvSpPr>
            <a:spLocks noChangeArrowheads="1"/>
          </p:cNvSpPr>
          <p:nvPr/>
        </p:nvSpPr>
        <p:spPr bwMode="auto">
          <a:xfrm>
            <a:off x="3048000" y="2760663"/>
            <a:ext cx="5746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Лицензия ФСБ на право работы с государственной тайной</a:t>
            </a:r>
          </a:p>
        </p:txBody>
      </p:sp>
      <p:pic>
        <p:nvPicPr>
          <p:cNvPr id="9115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2471738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52" name="Прямоугольник 39"/>
          <p:cNvSpPr>
            <a:spLocks noChangeArrowheads="1"/>
          </p:cNvSpPr>
          <p:nvPr/>
        </p:nvSpPr>
        <p:spPr bwMode="auto">
          <a:xfrm>
            <a:off x="3048000" y="2400300"/>
            <a:ext cx="5746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Лицензия на образовательную деятельность</a:t>
            </a:r>
          </a:p>
        </p:txBody>
      </p:sp>
      <p:pic>
        <p:nvPicPr>
          <p:cNvPr id="9115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3716338"/>
            <a:ext cx="5334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5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3141663"/>
            <a:ext cx="5334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5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88" y="2565400"/>
            <a:ext cx="542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5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1484313"/>
            <a:ext cx="5715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5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88" y="1827213"/>
            <a:ext cx="49212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58" name="TextBox 3"/>
          <p:cNvSpPr txBox="1">
            <a:spLocks noChangeArrowheads="1"/>
          </p:cNvSpPr>
          <p:nvPr/>
        </p:nvSpPr>
        <p:spPr bwMode="auto">
          <a:xfrm>
            <a:off x="2698750" y="5781675"/>
            <a:ext cx="61039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100">
                <a:solidFill>
                  <a:srgbClr val="FFFFFF"/>
                </a:solidFill>
                <a:latin typeface="Arial" panose="020B0604020202020204" pitchFamily="34" charset="0"/>
              </a:rPr>
              <a:t>Сертификаты, подтверждающие членства в упомянутых организациях,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100">
                <a:solidFill>
                  <a:srgbClr val="FFFFFF"/>
                </a:solidFill>
                <a:latin typeface="Arial" panose="020B0604020202020204" pitchFamily="34" charset="0"/>
              </a:rPr>
              <a:t>Лицензия ФСБ,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100">
                <a:solidFill>
                  <a:srgbClr val="FFFFFF"/>
                </a:solidFill>
                <a:latin typeface="Arial" panose="020B0604020202020204" pitchFamily="34" charset="0"/>
              </a:rPr>
              <a:t>Ссылки на открытые официальные информационные источники (в т.ч. www.1c.ru).</a:t>
            </a:r>
          </a:p>
        </p:txBody>
      </p:sp>
      <p:sp>
        <p:nvSpPr>
          <p:cNvPr id="91159" name="TextBox 8"/>
          <p:cNvSpPr txBox="1">
            <a:spLocks noChangeArrowheads="1"/>
          </p:cNvSpPr>
          <p:nvPr/>
        </p:nvSpPr>
        <p:spPr bwMode="auto">
          <a:xfrm>
            <a:off x="2525713" y="1628775"/>
            <a:ext cx="3887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b="1">
                <a:solidFill>
                  <a:srgbClr val="932037"/>
                </a:solidFill>
                <a:latin typeface="Arial" panose="020B0604020202020204" pitchFamily="34" charset="0"/>
              </a:rPr>
              <a:t>Консалтинговая Группа «WiseAdvice»:</a:t>
            </a:r>
          </a:p>
        </p:txBody>
      </p:sp>
      <p:sp>
        <p:nvSpPr>
          <p:cNvPr id="91160" name="TextBox 3"/>
          <p:cNvSpPr txBox="1">
            <a:spLocks noChangeArrowheads="1"/>
          </p:cNvSpPr>
          <p:nvPr/>
        </p:nvSpPr>
        <p:spPr bwMode="auto">
          <a:xfrm>
            <a:off x="2582863" y="5529263"/>
            <a:ext cx="63103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100" b="1">
                <a:solidFill>
                  <a:srgbClr val="FFFFFF"/>
                </a:solidFill>
                <a:latin typeface="Arial" panose="020B0604020202020204" pitchFamily="34" charset="0"/>
              </a:rPr>
              <a:t>Подтверждение указанных сведений:</a:t>
            </a:r>
          </a:p>
        </p:txBody>
      </p:sp>
      <p:pic>
        <p:nvPicPr>
          <p:cNvPr id="91161" name="Picture 2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4437063"/>
            <a:ext cx="6256338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62" name="TextBox 6"/>
          <p:cNvSpPr txBox="1">
            <a:spLocks noChangeArrowheads="1"/>
          </p:cNvSpPr>
          <p:nvPr/>
        </p:nvSpPr>
        <p:spPr bwMode="auto">
          <a:xfrm>
            <a:off x="611188" y="755650"/>
            <a:ext cx="1584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</a:rPr>
              <a:t>О РАЗРАБОТЧИКЕ</a:t>
            </a:r>
          </a:p>
        </p:txBody>
      </p:sp>
      <p:pic>
        <p:nvPicPr>
          <p:cNvPr id="91163" name="Picture 2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857250"/>
            <a:ext cx="336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9216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ru-RU" altLang="ru-RU" smtClean="0"/>
          </a:p>
        </p:txBody>
      </p:sp>
      <p:pic>
        <p:nvPicPr>
          <p:cNvPr id="921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2143125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6" name="Прямоугольник 1"/>
          <p:cNvSpPr>
            <a:spLocks noChangeArrowheads="1"/>
          </p:cNvSpPr>
          <p:nvPr/>
        </p:nvSpPr>
        <p:spPr bwMode="auto">
          <a:xfrm>
            <a:off x="3038475" y="2071688"/>
            <a:ext cx="574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Официальный </a:t>
            </a:r>
            <a:r>
              <a:rPr lang="ru-RU" altLang="ru-RU" sz="1400" b="1">
                <a:solidFill>
                  <a:srgbClr val="932037"/>
                </a:solidFill>
                <a:latin typeface="Arial" panose="020B0604020202020204" pitchFamily="34" charset="0"/>
              </a:rPr>
              <a:t>партнер фирмы 1С </a:t>
            </a: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(с 2003 г.)</a:t>
            </a:r>
          </a:p>
        </p:txBody>
      </p:sp>
      <p:pic>
        <p:nvPicPr>
          <p:cNvPr id="9216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4908550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8" name="Прямоугольник 18"/>
          <p:cNvSpPr>
            <a:spLocks noChangeArrowheads="1"/>
          </p:cNvSpPr>
          <p:nvPr/>
        </p:nvSpPr>
        <p:spPr bwMode="auto">
          <a:xfrm>
            <a:off x="3049588" y="4835525"/>
            <a:ext cx="4546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b="1">
                <a:solidFill>
                  <a:srgbClr val="932037"/>
                </a:solidFill>
                <a:latin typeface="Arial" panose="020B0604020202020204" pitchFamily="34" charset="0"/>
              </a:rPr>
              <a:t>515 успешных проектов </a:t>
            </a: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автоматизации на базе 1С</a:t>
            </a:r>
          </a:p>
        </p:txBody>
      </p:sp>
      <p:pic>
        <p:nvPicPr>
          <p:cNvPr id="92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3657600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0" name="Прямоугольник 20"/>
          <p:cNvSpPr>
            <a:spLocks noChangeArrowheads="1"/>
          </p:cNvSpPr>
          <p:nvPr/>
        </p:nvSpPr>
        <p:spPr bwMode="auto">
          <a:xfrm>
            <a:off x="3048000" y="3584575"/>
            <a:ext cx="4332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Официальный статус </a:t>
            </a:r>
            <a:r>
              <a:rPr lang="ru-RU" altLang="ru-RU" sz="1400" b="1">
                <a:solidFill>
                  <a:srgbClr val="932037"/>
                </a:solidFill>
                <a:latin typeface="Arial" panose="020B0604020202020204" pitchFamily="34" charset="0"/>
              </a:rPr>
              <a:t>1С: Центр ERP</a:t>
            </a:r>
            <a:r>
              <a:rPr lang="ru-RU" altLang="ru-RU" sz="1400">
                <a:latin typeface="Arial" panose="020B0604020202020204" pitchFamily="34" charset="0"/>
              </a:rPr>
              <a:t>                  (ТОП-10 ведущих компаний по г. Москва)</a:t>
            </a:r>
          </a:p>
        </p:txBody>
      </p:sp>
      <p:pic>
        <p:nvPicPr>
          <p:cNvPr id="9217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4356100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2" name="Прямоугольник 33"/>
          <p:cNvSpPr>
            <a:spLocks noChangeArrowheads="1"/>
          </p:cNvSpPr>
          <p:nvPr/>
        </p:nvSpPr>
        <p:spPr bwMode="auto">
          <a:xfrm>
            <a:off x="3057525" y="4284663"/>
            <a:ext cx="45386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Международный сертификат качества</a:t>
            </a:r>
            <a:r>
              <a:rPr lang="ru-RU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>
                <a:solidFill>
                  <a:srgbClr val="932037"/>
                </a:solidFill>
                <a:latin typeface="Arial" panose="020B0604020202020204" pitchFamily="34" charset="0"/>
              </a:rPr>
              <a:t>ISO 9001</a:t>
            </a:r>
          </a:p>
        </p:txBody>
      </p:sp>
      <p:pic>
        <p:nvPicPr>
          <p:cNvPr id="921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3111500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4" name="Прямоугольник 37"/>
          <p:cNvSpPr>
            <a:spLocks noChangeArrowheads="1"/>
          </p:cNvSpPr>
          <p:nvPr/>
        </p:nvSpPr>
        <p:spPr bwMode="auto">
          <a:xfrm>
            <a:off x="3038475" y="3038475"/>
            <a:ext cx="4557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Специалисты имеют </a:t>
            </a:r>
            <a:r>
              <a:rPr lang="ru-RU" altLang="ru-RU" sz="1400" b="1">
                <a:solidFill>
                  <a:srgbClr val="932037"/>
                </a:solidFill>
                <a:latin typeface="Arial" panose="020B0604020202020204" pitchFamily="34" charset="0"/>
              </a:rPr>
              <a:t>230 сертификатов</a:t>
            </a: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фирмы 1С</a:t>
            </a:r>
          </a:p>
        </p:txBody>
      </p:sp>
      <p:pic>
        <p:nvPicPr>
          <p:cNvPr id="921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1989138"/>
            <a:ext cx="5810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76" name="Рисунок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3644900"/>
            <a:ext cx="5349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7" name="Рисунок 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2946400"/>
            <a:ext cx="4921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8" name="Рисунок 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4141788"/>
            <a:ext cx="5556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4778375"/>
            <a:ext cx="59848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0" name="TextBox 3"/>
          <p:cNvSpPr txBox="1">
            <a:spLocks noChangeArrowheads="1"/>
          </p:cNvSpPr>
          <p:nvPr/>
        </p:nvSpPr>
        <p:spPr bwMode="auto">
          <a:xfrm>
            <a:off x="2582863" y="5529263"/>
            <a:ext cx="63103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100" b="1">
                <a:solidFill>
                  <a:srgbClr val="FFFFFF"/>
                </a:solidFill>
                <a:latin typeface="Arial" panose="020B0604020202020204" pitchFamily="34" charset="0"/>
              </a:rPr>
              <a:t>Подтверждение указанных сведений:</a:t>
            </a:r>
          </a:p>
        </p:txBody>
      </p:sp>
      <p:sp>
        <p:nvSpPr>
          <p:cNvPr id="92181" name="TextBox 3"/>
          <p:cNvSpPr txBox="1">
            <a:spLocks noChangeArrowheads="1"/>
          </p:cNvSpPr>
          <p:nvPr/>
        </p:nvSpPr>
        <p:spPr bwMode="auto">
          <a:xfrm>
            <a:off x="2698750" y="5781675"/>
            <a:ext cx="60499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100">
                <a:solidFill>
                  <a:srgbClr val="FFFFFF"/>
                </a:solidFill>
                <a:latin typeface="Arial" panose="020B0604020202020204" pitchFamily="34" charset="0"/>
              </a:rPr>
              <a:t>Сертификат и Партнерский договор с фирмой 1С,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100">
                <a:solidFill>
                  <a:srgbClr val="FFFFFF"/>
                </a:solidFill>
                <a:latin typeface="Arial" panose="020B0604020202020204" pitchFamily="34" charset="0"/>
              </a:rPr>
              <a:t>Сертификаты специалистов (выданные фирмой 1С),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100">
                <a:solidFill>
                  <a:srgbClr val="FFFFFF"/>
                </a:solidFill>
                <a:latin typeface="Arial" panose="020B0604020202020204" pitchFamily="34" charset="0"/>
              </a:rPr>
              <a:t>Ссылки на открытые официальные информационные источники (в т.ч. www.1c.ru).</a:t>
            </a:r>
          </a:p>
        </p:txBody>
      </p:sp>
      <p:sp>
        <p:nvSpPr>
          <p:cNvPr id="92182" name="TextBox 8"/>
          <p:cNvSpPr txBox="1">
            <a:spLocks noChangeArrowheads="1"/>
          </p:cNvSpPr>
          <p:nvPr/>
        </p:nvSpPr>
        <p:spPr bwMode="auto">
          <a:xfrm>
            <a:off x="2555875" y="1538288"/>
            <a:ext cx="576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b="1">
                <a:solidFill>
                  <a:srgbClr val="932037"/>
                </a:solidFill>
                <a:latin typeface="Arial" panose="020B0604020202020204" pitchFamily="34" charset="0"/>
              </a:rPr>
              <a:t>Цифры и факты </a:t>
            </a: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</a:rPr>
              <a:t>о департаменте автоматизации «</a:t>
            </a:r>
            <a:r>
              <a:rPr lang="en-US" altLang="ru-RU" sz="1400">
                <a:solidFill>
                  <a:srgbClr val="932037"/>
                </a:solidFill>
                <a:latin typeface="Arial" panose="020B0604020202020204" pitchFamily="34" charset="0"/>
              </a:rPr>
              <a:t>WiseAdvice</a:t>
            </a: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</a:rPr>
              <a:t>»</a:t>
            </a:r>
          </a:p>
        </p:txBody>
      </p:sp>
      <p:pic>
        <p:nvPicPr>
          <p:cNvPr id="9218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616200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4" name="Прямоугольник 1"/>
          <p:cNvSpPr>
            <a:spLocks noChangeArrowheads="1"/>
          </p:cNvSpPr>
          <p:nvPr/>
        </p:nvSpPr>
        <p:spPr bwMode="auto">
          <a:xfrm>
            <a:off x="3033713" y="2544763"/>
            <a:ext cx="5745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Входит в </a:t>
            </a:r>
            <a:r>
              <a:rPr lang="ru-RU" altLang="ru-RU" sz="1400" b="1">
                <a:solidFill>
                  <a:srgbClr val="932037"/>
                </a:solidFill>
                <a:latin typeface="Arial" panose="020B0604020202020204" pitchFamily="34" charset="0"/>
              </a:rPr>
              <a:t>ТОП-10 ведущих партнеров </a:t>
            </a: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1С по Москве</a:t>
            </a:r>
          </a:p>
        </p:txBody>
      </p:sp>
      <p:pic>
        <p:nvPicPr>
          <p:cNvPr id="30" name="Рисунок 29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2250" y="2439988"/>
            <a:ext cx="444500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sp>
        <p:nvSpPr>
          <p:cNvPr id="92186" name="TextBox 6"/>
          <p:cNvSpPr txBox="1">
            <a:spLocks noChangeArrowheads="1"/>
          </p:cNvSpPr>
          <p:nvPr/>
        </p:nvSpPr>
        <p:spPr bwMode="auto">
          <a:xfrm>
            <a:off x="611188" y="755650"/>
            <a:ext cx="1584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</a:rPr>
              <a:t>О РАЗРАБОТЧИКЕ</a:t>
            </a:r>
          </a:p>
        </p:txBody>
      </p:sp>
      <p:pic>
        <p:nvPicPr>
          <p:cNvPr id="92187" name="Picture 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857250"/>
            <a:ext cx="336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93187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ru-RU" altLang="ru-RU" smtClean="0"/>
          </a:p>
        </p:txBody>
      </p:sp>
      <p:pic>
        <p:nvPicPr>
          <p:cNvPr id="931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TextBox 6"/>
          <p:cNvSpPr txBox="1">
            <a:spLocks noChangeArrowheads="1"/>
          </p:cNvSpPr>
          <p:nvPr/>
        </p:nvSpPr>
        <p:spPr bwMode="auto">
          <a:xfrm>
            <a:off x="250825" y="755650"/>
            <a:ext cx="1873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b="1">
                <a:solidFill>
                  <a:srgbClr val="932037"/>
                </a:solidFill>
                <a:latin typeface="Arial" panose="020B0604020202020204" pitchFamily="34" charset="0"/>
              </a:rPr>
              <a:t>КЛИЕНТЫ </a:t>
            </a: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</a:rPr>
              <a:t>ДЕПАРТАМЕНТА АВТОМАТИЗАЦИИ </a:t>
            </a:r>
            <a:r>
              <a:rPr lang="en-US" altLang="ru-RU" sz="1400" b="1">
                <a:solidFill>
                  <a:srgbClr val="932037"/>
                </a:solidFill>
                <a:latin typeface="Arial" panose="020B0604020202020204" pitchFamily="34" charset="0"/>
              </a:rPr>
              <a:t>WISEADVICE</a:t>
            </a:r>
            <a:endParaRPr lang="ru-RU" altLang="ru-RU" sz="1400" b="1">
              <a:solidFill>
                <a:srgbClr val="932037"/>
              </a:solidFill>
              <a:latin typeface="Arial" panose="020B0604020202020204" pitchFamily="34" charset="0"/>
            </a:endParaRPr>
          </a:p>
        </p:txBody>
      </p:sp>
      <p:sp>
        <p:nvSpPr>
          <p:cNvPr id="93190" name="TextBox 8"/>
          <p:cNvSpPr txBox="1">
            <a:spLocks noChangeArrowheads="1"/>
          </p:cNvSpPr>
          <p:nvPr/>
        </p:nvSpPr>
        <p:spPr bwMode="auto">
          <a:xfrm>
            <a:off x="2555875" y="1465263"/>
            <a:ext cx="61928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b="1">
                <a:solidFill>
                  <a:srgbClr val="932037"/>
                </a:solidFill>
                <a:latin typeface="Arial" panose="020B0604020202020204" pitchFamily="34" charset="0"/>
              </a:rPr>
              <a:t>Мы успешно выполнили более 1 000 проектов </a:t>
            </a:r>
            <a:r>
              <a:rPr lang="ru-RU" altLang="ru-RU" sz="1400">
                <a:latin typeface="Arial" panose="020B0604020202020204" pitchFamily="34" charset="0"/>
              </a:rPr>
              <a:t>(в т.ч. 515 проектов среднего и крупного масштаба)</a:t>
            </a:r>
            <a:r>
              <a:rPr lang="ru-RU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автоматизации предприятий различных масштабов и отраслей. А всего Заказчиками наших услуг в области обслуживания 1С стали несколько тысяч компаний!</a:t>
            </a:r>
          </a:p>
        </p:txBody>
      </p:sp>
      <p:sp>
        <p:nvSpPr>
          <p:cNvPr id="93191" name="TextBox 8"/>
          <p:cNvSpPr txBox="1">
            <a:spLocks noChangeArrowheads="1"/>
          </p:cNvSpPr>
          <p:nvPr/>
        </p:nvSpPr>
        <p:spPr bwMode="auto">
          <a:xfrm>
            <a:off x="2555875" y="2420938"/>
            <a:ext cx="6192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b="1">
                <a:solidFill>
                  <a:srgbClr val="932037"/>
                </a:solidFill>
                <a:latin typeface="Arial" panose="020B0604020202020204" pitchFamily="34" charset="0"/>
              </a:rPr>
              <a:t>Мы ценим каждого Клиента</a:t>
            </a: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. Но, все же, особую гордость у Департамента автоматизации «WiseAdvice» вызывают эти Заказчики:</a:t>
            </a:r>
          </a:p>
        </p:txBody>
      </p:sp>
      <p:pic>
        <p:nvPicPr>
          <p:cNvPr id="9319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3048000"/>
            <a:ext cx="96202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9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006725"/>
            <a:ext cx="1030287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9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3062288"/>
            <a:ext cx="11906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3714750"/>
            <a:ext cx="9620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9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3116263"/>
            <a:ext cx="133985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9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111500"/>
            <a:ext cx="9366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98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3938588"/>
            <a:ext cx="141922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99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3716338"/>
            <a:ext cx="10255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200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700588"/>
            <a:ext cx="12255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20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3789363"/>
            <a:ext cx="731838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202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4700588"/>
            <a:ext cx="1544637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203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4730750"/>
            <a:ext cx="1736725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204" name="Picture 2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3716338"/>
            <a:ext cx="9334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05" name="TextBox 3"/>
          <p:cNvSpPr txBox="1">
            <a:spLocks noChangeArrowheads="1"/>
          </p:cNvSpPr>
          <p:nvPr/>
        </p:nvSpPr>
        <p:spPr bwMode="auto">
          <a:xfrm>
            <a:off x="2582863" y="5672138"/>
            <a:ext cx="63103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100" b="1">
                <a:solidFill>
                  <a:srgbClr val="FFFFFF"/>
                </a:solidFill>
                <a:latin typeface="Arial" panose="020B0604020202020204" pitchFamily="34" charset="0"/>
              </a:rPr>
              <a:t>Подтверждение указанных сведений:</a:t>
            </a:r>
          </a:p>
        </p:txBody>
      </p:sp>
      <p:sp>
        <p:nvSpPr>
          <p:cNvPr id="93206" name="TextBox 3"/>
          <p:cNvSpPr txBox="1">
            <a:spLocks noChangeArrowheads="1"/>
          </p:cNvSpPr>
          <p:nvPr/>
        </p:nvSpPr>
        <p:spPr bwMode="auto">
          <a:xfrm>
            <a:off x="2698750" y="5924550"/>
            <a:ext cx="61039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100">
                <a:solidFill>
                  <a:srgbClr val="FFFFFF"/>
                </a:solidFill>
                <a:latin typeface="Arial" panose="020B0604020202020204" pitchFamily="34" charset="0"/>
              </a:rPr>
              <a:t>Договоры с контрагентами (конфиденциальная информация скрывается)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100">
                <a:solidFill>
                  <a:srgbClr val="FFFFFF"/>
                </a:solidFill>
                <a:latin typeface="Arial" panose="020B0604020202020204" pitchFamily="34" charset="0"/>
              </a:rPr>
              <a:t>Отзывы (письменные / устные / очные)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100">
                <a:solidFill>
                  <a:srgbClr val="FFFFFF"/>
                </a:solidFill>
                <a:latin typeface="Arial" panose="020B0604020202020204" pitchFamily="34" charset="0"/>
              </a:rPr>
              <a:t>Информация из открытых информационных источников</a:t>
            </a:r>
          </a:p>
        </p:txBody>
      </p:sp>
      <p:pic>
        <p:nvPicPr>
          <p:cNvPr id="93207" name="Picture 2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703763"/>
            <a:ext cx="9302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8" name="Picture 2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728788"/>
            <a:ext cx="10255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94211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ru-RU" altLang="ru-RU" smtClean="0"/>
          </a:p>
        </p:txBody>
      </p:sp>
      <p:pic>
        <p:nvPicPr>
          <p:cNvPr id="942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TextBox 8"/>
          <p:cNvSpPr txBox="1">
            <a:spLocks noChangeArrowheads="1"/>
          </p:cNvSpPr>
          <p:nvPr/>
        </p:nvSpPr>
        <p:spPr bwMode="auto">
          <a:xfrm>
            <a:off x="2555875" y="1484313"/>
            <a:ext cx="6192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b="1">
                <a:solidFill>
                  <a:srgbClr val="932037"/>
                </a:solidFill>
                <a:latin typeface="Arial" panose="020B0604020202020204" pitchFamily="34" charset="0"/>
              </a:rPr>
              <a:t>Мы ценим каждого Клиента</a:t>
            </a: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. Но, все же, особую гордость у Департамента автоматизации «WiseAdvice» вызывают эти Заказчики:</a:t>
            </a:r>
          </a:p>
        </p:txBody>
      </p:sp>
      <p:sp>
        <p:nvSpPr>
          <p:cNvPr id="94214" name="TextBox 3"/>
          <p:cNvSpPr txBox="1">
            <a:spLocks noChangeArrowheads="1"/>
          </p:cNvSpPr>
          <p:nvPr/>
        </p:nvSpPr>
        <p:spPr bwMode="auto">
          <a:xfrm>
            <a:off x="2582863" y="5672138"/>
            <a:ext cx="63103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100" b="1">
                <a:solidFill>
                  <a:srgbClr val="FFFFFF"/>
                </a:solidFill>
                <a:latin typeface="Arial" panose="020B0604020202020204" pitchFamily="34" charset="0"/>
              </a:rPr>
              <a:t>Подтверждение указанных сведений:</a:t>
            </a:r>
          </a:p>
        </p:txBody>
      </p:sp>
      <p:sp>
        <p:nvSpPr>
          <p:cNvPr id="94215" name="TextBox 3"/>
          <p:cNvSpPr txBox="1">
            <a:spLocks noChangeArrowheads="1"/>
          </p:cNvSpPr>
          <p:nvPr/>
        </p:nvSpPr>
        <p:spPr bwMode="auto">
          <a:xfrm>
            <a:off x="2698750" y="5924550"/>
            <a:ext cx="61039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100">
                <a:solidFill>
                  <a:srgbClr val="FFFFFF"/>
                </a:solidFill>
                <a:latin typeface="Arial" panose="020B0604020202020204" pitchFamily="34" charset="0"/>
              </a:rPr>
              <a:t>Договоры с контрагентами (конфиденциальная информация скрывается)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100">
                <a:solidFill>
                  <a:srgbClr val="FFFFFF"/>
                </a:solidFill>
                <a:latin typeface="Arial" panose="020B0604020202020204" pitchFamily="34" charset="0"/>
              </a:rPr>
              <a:t>Отзывы (письменные / устные / очные)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100">
                <a:solidFill>
                  <a:srgbClr val="FFFFFF"/>
                </a:solidFill>
                <a:latin typeface="Arial" panose="020B0604020202020204" pitchFamily="34" charset="0"/>
              </a:rPr>
              <a:t>Информация из открытых информационных источников</a:t>
            </a:r>
          </a:p>
        </p:txBody>
      </p:sp>
      <p:pic>
        <p:nvPicPr>
          <p:cNvPr id="942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2047875"/>
            <a:ext cx="61214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7" name="TextBox 6"/>
          <p:cNvSpPr txBox="1">
            <a:spLocks noChangeArrowheads="1"/>
          </p:cNvSpPr>
          <p:nvPr/>
        </p:nvSpPr>
        <p:spPr bwMode="auto">
          <a:xfrm>
            <a:off x="250825" y="755650"/>
            <a:ext cx="1873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b="1">
                <a:solidFill>
                  <a:srgbClr val="932037"/>
                </a:solidFill>
                <a:latin typeface="Arial" panose="020B0604020202020204" pitchFamily="34" charset="0"/>
              </a:rPr>
              <a:t>КЛИЕНТЫ </a:t>
            </a: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</a:rPr>
              <a:t>ДЕПАРТАМЕНТА АВТОМАТИЗАЦИИ </a:t>
            </a:r>
            <a:r>
              <a:rPr lang="en-US" altLang="ru-RU" sz="1400" b="1">
                <a:solidFill>
                  <a:srgbClr val="932037"/>
                </a:solidFill>
                <a:latin typeface="Arial" panose="020B0604020202020204" pitchFamily="34" charset="0"/>
              </a:rPr>
              <a:t>WISEADVICE</a:t>
            </a:r>
            <a:endParaRPr lang="ru-RU" altLang="ru-RU" sz="1400" b="1">
              <a:solidFill>
                <a:srgbClr val="932037"/>
              </a:solidFill>
              <a:latin typeface="Arial" panose="020B0604020202020204" pitchFamily="34" charset="0"/>
            </a:endParaRPr>
          </a:p>
        </p:txBody>
      </p:sp>
      <p:pic>
        <p:nvPicPr>
          <p:cNvPr id="94218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728788"/>
            <a:ext cx="10255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9523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ru-RU" altLang="ru-RU" smtClean="0"/>
          </a:p>
        </p:txBody>
      </p:sp>
      <p:pic>
        <p:nvPicPr>
          <p:cNvPr id="952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TextBox 8"/>
          <p:cNvSpPr txBox="1">
            <a:spLocks noChangeArrowheads="1"/>
          </p:cNvSpPr>
          <p:nvPr/>
        </p:nvSpPr>
        <p:spPr bwMode="auto">
          <a:xfrm>
            <a:off x="2555875" y="1484313"/>
            <a:ext cx="6192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b="1">
                <a:solidFill>
                  <a:srgbClr val="932037"/>
                </a:solidFill>
                <a:latin typeface="Arial" panose="020B0604020202020204" pitchFamily="34" charset="0"/>
              </a:rPr>
              <a:t>Мы ценим каждого Клиента</a:t>
            </a: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. Но, все же, особую гордость у Департамента автоматизации «WiseAdvice» вызывают эти Заказчики:</a:t>
            </a:r>
          </a:p>
        </p:txBody>
      </p:sp>
      <p:sp>
        <p:nvSpPr>
          <p:cNvPr id="95238" name="TextBox 3"/>
          <p:cNvSpPr txBox="1">
            <a:spLocks noChangeArrowheads="1"/>
          </p:cNvSpPr>
          <p:nvPr/>
        </p:nvSpPr>
        <p:spPr bwMode="auto">
          <a:xfrm>
            <a:off x="2582863" y="5672138"/>
            <a:ext cx="63103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100" b="1">
                <a:solidFill>
                  <a:srgbClr val="FFFFFF"/>
                </a:solidFill>
                <a:latin typeface="Arial" panose="020B0604020202020204" pitchFamily="34" charset="0"/>
              </a:rPr>
              <a:t>Подтверждение указанных сведений:</a:t>
            </a:r>
          </a:p>
        </p:txBody>
      </p:sp>
      <p:sp>
        <p:nvSpPr>
          <p:cNvPr id="95239" name="TextBox 3"/>
          <p:cNvSpPr txBox="1">
            <a:spLocks noChangeArrowheads="1"/>
          </p:cNvSpPr>
          <p:nvPr/>
        </p:nvSpPr>
        <p:spPr bwMode="auto">
          <a:xfrm>
            <a:off x="2698750" y="5924550"/>
            <a:ext cx="61039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100">
                <a:solidFill>
                  <a:srgbClr val="FFFFFF"/>
                </a:solidFill>
                <a:latin typeface="Arial" panose="020B0604020202020204" pitchFamily="34" charset="0"/>
              </a:rPr>
              <a:t>Договоры с контрагентами (конфиденциальная информация скрывается)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100">
                <a:solidFill>
                  <a:srgbClr val="FFFFFF"/>
                </a:solidFill>
                <a:latin typeface="Arial" panose="020B0604020202020204" pitchFamily="34" charset="0"/>
              </a:rPr>
              <a:t>Отзывы (письменные / устные / очные)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100">
                <a:solidFill>
                  <a:srgbClr val="FFFFFF"/>
                </a:solidFill>
                <a:latin typeface="Arial" panose="020B0604020202020204" pitchFamily="34" charset="0"/>
              </a:rPr>
              <a:t>Информация из открытых информационных источников</a:t>
            </a:r>
          </a:p>
        </p:txBody>
      </p:sp>
      <p:pic>
        <p:nvPicPr>
          <p:cNvPr id="952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078038"/>
            <a:ext cx="5868988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1" name="TextBox 6"/>
          <p:cNvSpPr txBox="1">
            <a:spLocks noChangeArrowheads="1"/>
          </p:cNvSpPr>
          <p:nvPr/>
        </p:nvSpPr>
        <p:spPr bwMode="auto">
          <a:xfrm>
            <a:off x="250825" y="755650"/>
            <a:ext cx="1873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b="1">
                <a:solidFill>
                  <a:srgbClr val="932037"/>
                </a:solidFill>
                <a:latin typeface="Arial" panose="020B0604020202020204" pitchFamily="34" charset="0"/>
              </a:rPr>
              <a:t>КЛИЕНТЫ </a:t>
            </a: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</a:rPr>
              <a:t>ДЕПАРТАМЕНТА АВТОМАТИЗАЦИИ </a:t>
            </a:r>
            <a:r>
              <a:rPr lang="en-US" altLang="ru-RU" sz="1400" b="1">
                <a:solidFill>
                  <a:srgbClr val="932037"/>
                </a:solidFill>
                <a:latin typeface="Arial" panose="020B0604020202020204" pitchFamily="34" charset="0"/>
              </a:rPr>
              <a:t>WISEADVICE</a:t>
            </a:r>
            <a:endParaRPr lang="ru-RU" altLang="ru-RU" sz="1400" b="1">
              <a:solidFill>
                <a:srgbClr val="932037"/>
              </a:solidFill>
              <a:latin typeface="Arial" panose="020B0604020202020204" pitchFamily="34" charset="0"/>
            </a:endParaRPr>
          </a:p>
        </p:txBody>
      </p:sp>
      <p:pic>
        <p:nvPicPr>
          <p:cNvPr id="95242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728788"/>
            <a:ext cx="10255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62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4581525"/>
            <a:ext cx="25908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TextBox 6"/>
          <p:cNvSpPr txBox="1">
            <a:spLocks noChangeArrowheads="1"/>
          </p:cNvSpPr>
          <p:nvPr/>
        </p:nvSpPr>
        <p:spPr bwMode="auto">
          <a:xfrm>
            <a:off x="250825" y="755650"/>
            <a:ext cx="1873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932037"/>
                </a:solidFill>
                <a:latin typeface="Antiqua" pitchFamily="2" charset="0"/>
              </a:rPr>
              <a:t>ФИНАНСИСТ. </a:t>
            </a:r>
            <a:r>
              <a:rPr lang="ru-RU" altLang="ru-RU" sz="1600" b="1">
                <a:solidFill>
                  <a:srgbClr val="932037"/>
                </a:solidFill>
                <a:latin typeface="Antiqua" pitchFamily="2" charset="0"/>
              </a:rPr>
              <a:t>У</a:t>
            </a:r>
            <a:r>
              <a:rPr lang="ru-RU" altLang="ru-RU" sz="1600">
                <a:solidFill>
                  <a:srgbClr val="932037"/>
                </a:solidFill>
                <a:latin typeface="Antiqua" pitchFamily="2" charset="0"/>
              </a:rPr>
              <a:t>правление </a:t>
            </a:r>
            <a:r>
              <a:rPr lang="ru-RU" altLang="ru-RU" sz="1600" b="1">
                <a:solidFill>
                  <a:srgbClr val="932037"/>
                </a:solidFill>
                <a:latin typeface="Antiqua" pitchFamily="2" charset="0"/>
              </a:rPr>
              <a:t>Д</a:t>
            </a:r>
            <a:r>
              <a:rPr lang="ru-RU" altLang="ru-RU" sz="1600">
                <a:solidFill>
                  <a:srgbClr val="932037"/>
                </a:solidFill>
                <a:latin typeface="Antiqua" pitchFamily="2" charset="0"/>
              </a:rPr>
              <a:t>енежными </a:t>
            </a:r>
            <a:r>
              <a:rPr lang="ru-RU" altLang="ru-RU" sz="1600" b="1">
                <a:solidFill>
                  <a:srgbClr val="932037"/>
                </a:solidFill>
                <a:latin typeface="Antiqua" pitchFamily="2" charset="0"/>
              </a:rPr>
              <a:t>С</a:t>
            </a:r>
            <a:r>
              <a:rPr lang="ru-RU" altLang="ru-RU" sz="1600">
                <a:solidFill>
                  <a:srgbClr val="932037"/>
                </a:solidFill>
                <a:latin typeface="Antiqua" pitchFamily="2" charset="0"/>
              </a:rPr>
              <a:t>редствами 8.2</a:t>
            </a:r>
          </a:p>
        </p:txBody>
      </p:sp>
      <p:pic>
        <p:nvPicPr>
          <p:cNvPr id="9626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159500"/>
            <a:ext cx="20161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286000" y="6442075"/>
            <a:ext cx="6607175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Программа обладает статусом «1С-Совместимо!»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Свидетельство о государственной регистрации программы для ЭВМ № 2013613318</a:t>
            </a:r>
          </a:p>
        </p:txBody>
      </p:sp>
      <p:sp>
        <p:nvSpPr>
          <p:cNvPr id="96265" name="TextBox 7"/>
          <p:cNvSpPr txBox="1">
            <a:spLocks noChangeArrowheads="1"/>
          </p:cNvSpPr>
          <p:nvPr/>
        </p:nvSpPr>
        <p:spPr bwMode="auto">
          <a:xfrm>
            <a:off x="2527300" y="1484313"/>
            <a:ext cx="6400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32037"/>
                </a:solidFill>
                <a:latin typeface="Antiqua" pitchFamily="2" charset="0"/>
              </a:rPr>
              <a:t>ЧТО ДАЛЬШЕ?</a:t>
            </a:r>
          </a:p>
        </p:txBody>
      </p:sp>
      <p:pic>
        <p:nvPicPr>
          <p:cNvPr id="9626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2852738"/>
            <a:ext cx="1081087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7" name="Прямоугольник 26"/>
          <p:cNvSpPr>
            <a:spLocks noChangeArrowheads="1"/>
          </p:cNvSpPr>
          <p:nvPr/>
        </p:nvSpPr>
        <p:spPr bwMode="auto">
          <a:xfrm>
            <a:off x="268288" y="1989138"/>
            <a:ext cx="1855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32037"/>
                </a:solidFill>
                <a:latin typeface="Antiqua" pitchFamily="2" charset="0"/>
              </a:rPr>
              <a:t>Появился интерес         </a:t>
            </a:r>
            <a:r>
              <a:rPr lang="ru-RU" altLang="ru-RU" sz="1600">
                <a:solidFill>
                  <a:srgbClr val="932037"/>
                </a:solidFill>
                <a:latin typeface="Antiqua" pitchFamily="2" charset="0"/>
              </a:rPr>
              <a:t>к «Финансисту»?</a:t>
            </a:r>
          </a:p>
        </p:txBody>
      </p:sp>
      <p:sp>
        <p:nvSpPr>
          <p:cNvPr id="96268" name="TextBox 3"/>
          <p:cNvSpPr txBox="1">
            <a:spLocks noChangeArrowheads="1"/>
          </p:cNvSpPr>
          <p:nvPr/>
        </p:nvSpPr>
        <p:spPr bwMode="auto">
          <a:xfrm>
            <a:off x="3059113" y="1879600"/>
            <a:ext cx="57610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932037"/>
                </a:solidFill>
                <a:latin typeface="Antiqua" pitchFamily="2" charset="0"/>
              </a:rPr>
              <a:t>Посмотрите решение «</a:t>
            </a:r>
            <a:r>
              <a:rPr lang="en-US" altLang="ru-RU" sz="1600">
                <a:solidFill>
                  <a:srgbClr val="932037"/>
                </a:solidFill>
                <a:latin typeface="Antiqua" pitchFamily="2" charset="0"/>
              </a:rPr>
              <a:t>WA:</a:t>
            </a:r>
            <a:r>
              <a:rPr lang="ru-RU" altLang="ru-RU" sz="1600">
                <a:solidFill>
                  <a:srgbClr val="932037"/>
                </a:solidFill>
                <a:latin typeface="Antiqua" pitchFamily="2" charset="0"/>
              </a:rPr>
              <a:t> Финансист» вживую</a:t>
            </a:r>
            <a:r>
              <a:rPr lang="ru-RU" altLang="ru-RU" sz="1600">
                <a:latin typeface="Antiqua" pitchFamily="2" charset="0"/>
              </a:rPr>
              <a:t>: в удобное для Вас время мы готовы провести расширенную демонстрацию программного продукта «</a:t>
            </a:r>
            <a:r>
              <a:rPr lang="en-US" altLang="ru-RU" sz="1600">
                <a:latin typeface="Antiqua" pitchFamily="2" charset="0"/>
              </a:rPr>
              <a:t>WA: </a:t>
            </a:r>
            <a:r>
              <a:rPr lang="ru-RU" altLang="ru-RU" sz="1600">
                <a:latin typeface="Antiqua" pitchFamily="2" charset="0"/>
              </a:rPr>
              <a:t>Финансист» в Вашем офисе,  или по удаленно (по </a:t>
            </a:r>
            <a:r>
              <a:rPr lang="en-US" altLang="ru-RU" sz="1600">
                <a:latin typeface="Antiqua" pitchFamily="2" charset="0"/>
              </a:rPr>
              <a:t>SKYPE</a:t>
            </a:r>
            <a:r>
              <a:rPr lang="ru-RU" altLang="ru-RU" sz="1600">
                <a:latin typeface="Antiqua" pitchFamily="2" charset="0"/>
              </a:rPr>
              <a:t>). </a:t>
            </a:r>
          </a:p>
        </p:txBody>
      </p:sp>
      <p:sp>
        <p:nvSpPr>
          <p:cNvPr id="96269" name="TextBox 17"/>
          <p:cNvSpPr txBox="1">
            <a:spLocks noChangeArrowheads="1"/>
          </p:cNvSpPr>
          <p:nvPr/>
        </p:nvSpPr>
        <p:spPr bwMode="auto">
          <a:xfrm>
            <a:off x="3059113" y="3327400"/>
            <a:ext cx="57610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932037"/>
                </a:solidFill>
                <a:latin typeface="Antiqua" pitchFamily="2" charset="0"/>
              </a:rPr>
              <a:t>Узнайте фиксированную стоимость и срок внедрения</a:t>
            </a:r>
            <a:r>
              <a:rPr lang="ru-RU" altLang="ru-RU" sz="1600">
                <a:latin typeface="Antiqua" pitchFamily="2" charset="0"/>
              </a:rPr>
              <a:t>: мы бесплатно проведем экспресс-диагностику готовности Вашей Компании к внедрению, а также изучим Ваши задачи и цели и исходную ситуацию. В результате – подробное и проработанное Коммерческое предложение.</a:t>
            </a:r>
          </a:p>
        </p:txBody>
      </p:sp>
      <p:pic>
        <p:nvPicPr>
          <p:cNvPr id="96270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1966913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1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3419475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2" name="TextBox 23"/>
          <p:cNvSpPr txBox="1">
            <a:spLocks noChangeArrowheads="1"/>
          </p:cNvSpPr>
          <p:nvPr/>
        </p:nvSpPr>
        <p:spPr bwMode="auto">
          <a:xfrm>
            <a:off x="3052763" y="2965450"/>
            <a:ext cx="57610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932037"/>
                </a:solidFill>
                <a:latin typeface="Antiqua" pitchFamily="2" charset="0"/>
              </a:rPr>
              <a:t>Закажите тест-драйв</a:t>
            </a:r>
            <a:r>
              <a:rPr lang="ru-RU" altLang="ru-RU" sz="1600">
                <a:latin typeface="Antiqua" pitchFamily="2" charset="0"/>
              </a:rPr>
              <a:t>: демо-доступ к продукту на 1 неделю!</a:t>
            </a:r>
          </a:p>
        </p:txBody>
      </p:sp>
      <p:pic>
        <p:nvPicPr>
          <p:cNvPr id="96273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3052763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4708525"/>
            <a:ext cx="246221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250825" y="755650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чего состоит               </a:t>
            </a:r>
            <a:r>
              <a:rPr lang="en-US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WA:</a:t>
            </a: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Финансист?</a:t>
            </a: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122488"/>
            <a:ext cx="5048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2843213"/>
            <a:ext cx="52228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3576638"/>
            <a:ext cx="528638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3159125" y="2124075"/>
            <a:ext cx="58324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Финансист: Управление денежными средствами 8.</a:t>
            </a:r>
            <a:r>
              <a:rPr lang="en-US" altLang="ru-RU" sz="1600" b="1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altLang="ru-RU" sz="1600" b="1">
              <a:solidFill>
                <a:srgbClr val="9320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59125" y="2390775"/>
            <a:ext cx="58324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Казначейство: БДДС, заявки, платежный календарь, отчетность</a:t>
            </a:r>
          </a:p>
        </p:txBody>
      </p:sp>
      <p:sp>
        <p:nvSpPr>
          <p:cNvPr id="6155" name="TextBox 22"/>
          <p:cNvSpPr txBox="1">
            <a:spLocks noChangeArrowheads="1"/>
          </p:cNvSpPr>
          <p:nvPr/>
        </p:nvSpPr>
        <p:spPr bwMode="auto">
          <a:xfrm>
            <a:off x="3159125" y="2860675"/>
            <a:ext cx="52562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Финансист: Бюджетирование 8.</a:t>
            </a:r>
            <a:r>
              <a:rPr lang="en-US" altLang="ru-RU" sz="1600" b="1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altLang="ru-RU" sz="1600" b="1">
              <a:solidFill>
                <a:srgbClr val="9320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59125" y="3127375"/>
            <a:ext cx="58324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Бюджетирование: БДР, ББЛ, прогнозирование, управление ДДС</a:t>
            </a:r>
          </a:p>
        </p:txBody>
      </p:sp>
      <p:sp>
        <p:nvSpPr>
          <p:cNvPr id="6157" name="TextBox 24"/>
          <p:cNvSpPr txBox="1">
            <a:spLocks noChangeArrowheads="1"/>
          </p:cNvSpPr>
          <p:nvPr/>
        </p:nvSpPr>
        <p:spPr bwMode="auto">
          <a:xfrm>
            <a:off x="3159125" y="3581400"/>
            <a:ext cx="52562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Финансист: МСФО / Управленческий учет 8.</a:t>
            </a:r>
            <a:r>
              <a:rPr lang="en-US" altLang="ru-RU" sz="1600" b="1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altLang="ru-RU" sz="1600" b="1">
              <a:solidFill>
                <a:srgbClr val="9320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59125" y="3836988"/>
            <a:ext cx="52562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и отчетность по МСФО и корпоративным стандартам</a:t>
            </a:r>
          </a:p>
        </p:txBody>
      </p:sp>
      <p:pic>
        <p:nvPicPr>
          <p:cNvPr id="615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4337050"/>
            <a:ext cx="503237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0" name="TextBox 27"/>
          <p:cNvSpPr txBox="1">
            <a:spLocks noChangeArrowheads="1"/>
          </p:cNvSpPr>
          <p:nvPr/>
        </p:nvSpPr>
        <p:spPr bwMode="auto">
          <a:xfrm>
            <a:off x="3159125" y="4310063"/>
            <a:ext cx="52562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Финансист: Контракт-менеджмент 8.</a:t>
            </a:r>
            <a:r>
              <a:rPr lang="en-US" altLang="ru-RU" sz="1600" b="1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altLang="ru-RU" sz="1600" b="1">
              <a:solidFill>
                <a:srgbClr val="9320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59125" y="4589463"/>
            <a:ext cx="594042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договорами, от согласования до контроля исполнения</a:t>
            </a:r>
          </a:p>
        </p:txBody>
      </p:sp>
      <p:sp>
        <p:nvSpPr>
          <p:cNvPr id="6162" name="TextBox 12"/>
          <p:cNvSpPr txBox="1">
            <a:spLocks noChangeArrowheads="1"/>
          </p:cNvSpPr>
          <p:nvPr/>
        </p:nvSpPr>
        <p:spPr bwMode="auto">
          <a:xfrm>
            <a:off x="2546350" y="1577975"/>
            <a:ext cx="5905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altLang="ru-RU" sz="1600">
                <a:latin typeface="Arial" panose="020B0604020202020204" pitchFamily="34" charset="0"/>
                <a:cs typeface="Arial" panose="020B0604020202020204" pitchFamily="34" charset="0"/>
              </a:rPr>
              <a:t>WA:</a:t>
            </a:r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</a:rPr>
              <a:t> Финансист» включает следующие </a:t>
            </a:r>
            <a:r>
              <a:rPr lang="ru-RU" altLang="ru-RU" sz="1600" b="1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модули:</a:t>
            </a:r>
          </a:p>
        </p:txBody>
      </p:sp>
      <p:pic>
        <p:nvPicPr>
          <p:cNvPr id="616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661025"/>
            <a:ext cx="20193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4" name="TextBox 32"/>
          <p:cNvSpPr txBox="1">
            <a:spLocks noChangeArrowheads="1"/>
          </p:cNvSpPr>
          <p:nvPr/>
        </p:nvSpPr>
        <p:spPr bwMode="auto">
          <a:xfrm>
            <a:off x="2286000" y="5445125"/>
            <a:ext cx="66516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разработчике: </a:t>
            </a:r>
            <a:r>
              <a:rPr lang="ru-RU" altLang="ru-RU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«Центр Компетенции по Торговле» фирмы «1С»</a:t>
            </a:r>
          </a:p>
        </p:txBody>
      </p:sp>
      <p:pic>
        <p:nvPicPr>
          <p:cNvPr id="6165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74775"/>
            <a:ext cx="141605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2286000" y="6551613"/>
            <a:ext cx="6607175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сертифицирована фирмой «1С» (официальный статус «1С-Совместимо!»)</a:t>
            </a:r>
          </a:p>
        </p:txBody>
      </p:sp>
      <p:pic>
        <p:nvPicPr>
          <p:cNvPr id="6167" name="Picture 2" descr="D:\Users\Aleksandrov\Desktop\banner-1c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5819775"/>
            <a:ext cx="21971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250825" y="755650"/>
            <a:ext cx="20351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вариантов поставки </a:t>
            </a:r>
            <a:r>
              <a:rPr lang="ru-RU" altLang="ru-RU" sz="1400" b="1" dirty="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«Финансист</a:t>
            </a:r>
            <a:r>
              <a:rPr lang="ru-RU" altLang="ru-RU" sz="1400" dirty="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 в зависимости от целей </a:t>
            </a:r>
            <a:r>
              <a:rPr lang="ru-RU" altLang="ru-RU" sz="1400" b="1" dirty="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Управленческого учета</a:t>
            </a:r>
          </a:p>
        </p:txBody>
      </p:sp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661025"/>
            <a:ext cx="20193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32"/>
          <p:cNvSpPr txBox="1">
            <a:spLocks noChangeArrowheads="1"/>
          </p:cNvSpPr>
          <p:nvPr/>
        </p:nvSpPr>
        <p:spPr bwMode="auto">
          <a:xfrm>
            <a:off x="2286000" y="5445125"/>
            <a:ext cx="66516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разработчике: </a:t>
            </a:r>
            <a:r>
              <a:rPr lang="ru-RU" altLang="ru-RU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«Центр Компетенции по Торговле» фирмы «1С»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286000" y="6551613"/>
            <a:ext cx="6607175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сертифицирована фирмой «1С» (официальный статус «1С-Совместимо!»)</a:t>
            </a:r>
          </a:p>
        </p:txBody>
      </p:sp>
      <p:pic>
        <p:nvPicPr>
          <p:cNvPr id="7197" name="Picture 2" descr="D:\Users\Aleksandrov\Desktop\banner-1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5819775"/>
            <a:ext cx="21971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4900" y="476672"/>
            <a:ext cx="6625442" cy="4699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gradFill>
            <a:gsLst>
              <a:gs pos="0">
                <a:srgbClr val="932037">
                  <a:lumMod val="32000"/>
                  <a:lumOff val="68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</p:pic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250825" y="755650"/>
            <a:ext cx="18732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модулей             </a:t>
            </a:r>
            <a:r>
              <a:rPr lang="en-US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WA:</a:t>
            </a: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Финансист</a:t>
            </a:r>
          </a:p>
        </p:txBody>
      </p:sp>
      <p:sp>
        <p:nvSpPr>
          <p:cNvPr id="8198" name="TextBox 39"/>
          <p:cNvSpPr txBox="1">
            <a:spLocks noChangeArrowheads="1"/>
          </p:cNvSpPr>
          <p:nvPr/>
        </p:nvSpPr>
        <p:spPr bwMode="auto">
          <a:xfrm>
            <a:off x="2520950" y="1609725"/>
            <a:ext cx="61198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Приобретайте и внедряйте</a:t>
            </a: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 модули в любых сочетаниях. Все модули тесно интегрированы между собой: никакого двойного ввода данных и ошибок! </a:t>
            </a:r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049588"/>
            <a:ext cx="6762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049588"/>
            <a:ext cx="6762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057525"/>
            <a:ext cx="6762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3038475"/>
            <a:ext cx="7143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Прямая со стрелкой 32"/>
          <p:cNvCxnSpPr>
            <a:stCxn id="8201" idx="1"/>
            <a:endCxn id="8199" idx="3"/>
          </p:cNvCxnSpPr>
          <p:nvPr/>
        </p:nvCxnSpPr>
        <p:spPr>
          <a:xfrm flipH="1">
            <a:off x="5103813" y="3452813"/>
            <a:ext cx="981075" cy="11112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8201" idx="3"/>
            <a:endCxn id="8200" idx="1"/>
          </p:cNvCxnSpPr>
          <p:nvPr/>
        </p:nvCxnSpPr>
        <p:spPr>
          <a:xfrm>
            <a:off x="6761163" y="3452813"/>
            <a:ext cx="906462" cy="1587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5" name="TextBox 38"/>
          <p:cNvSpPr txBox="1">
            <a:spLocks noChangeArrowheads="1"/>
          </p:cNvSpPr>
          <p:nvPr/>
        </p:nvSpPr>
        <p:spPr bwMode="auto">
          <a:xfrm>
            <a:off x="2627313" y="3789363"/>
            <a:ext cx="1152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>
                <a:latin typeface="Arial" panose="020B0604020202020204" pitchFamily="34" charset="0"/>
                <a:cs typeface="Arial" panose="020B0604020202020204" pitchFamily="34" charset="0"/>
              </a:rPr>
              <a:t>Договора</a:t>
            </a:r>
          </a:p>
        </p:txBody>
      </p:sp>
      <p:sp>
        <p:nvSpPr>
          <p:cNvPr id="8206" name="TextBox 82"/>
          <p:cNvSpPr txBox="1">
            <a:spLocks noChangeArrowheads="1"/>
          </p:cNvSpPr>
          <p:nvPr/>
        </p:nvSpPr>
        <p:spPr bwMode="auto">
          <a:xfrm>
            <a:off x="4294188" y="3830638"/>
            <a:ext cx="1006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>
                <a:latin typeface="Arial" panose="020B0604020202020204" pitchFamily="34" charset="0"/>
                <a:cs typeface="Arial" panose="020B0604020202020204" pitchFamily="34" charset="0"/>
              </a:rPr>
              <a:t>Казначейство</a:t>
            </a:r>
          </a:p>
        </p:txBody>
      </p:sp>
      <p:sp>
        <p:nvSpPr>
          <p:cNvPr id="8207" name="TextBox 83"/>
          <p:cNvSpPr txBox="1">
            <a:spLocks noChangeArrowheads="1"/>
          </p:cNvSpPr>
          <p:nvPr/>
        </p:nvSpPr>
        <p:spPr bwMode="auto">
          <a:xfrm>
            <a:off x="5688013" y="3830638"/>
            <a:ext cx="1611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>
                <a:latin typeface="Arial" panose="020B0604020202020204" pitchFamily="34" charset="0"/>
                <a:cs typeface="Arial" panose="020B0604020202020204" pitchFamily="34" charset="0"/>
              </a:rPr>
              <a:t>Управленческий учёт</a:t>
            </a:r>
          </a:p>
        </p:txBody>
      </p:sp>
      <p:sp>
        <p:nvSpPr>
          <p:cNvPr id="8208" name="TextBox 84"/>
          <p:cNvSpPr txBox="1">
            <a:spLocks noChangeArrowheads="1"/>
          </p:cNvSpPr>
          <p:nvPr/>
        </p:nvSpPr>
        <p:spPr bwMode="auto">
          <a:xfrm>
            <a:off x="7434263" y="3830638"/>
            <a:ext cx="1223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>
                <a:latin typeface="Arial" panose="020B0604020202020204" pitchFamily="34" charset="0"/>
                <a:cs typeface="Arial" panose="020B0604020202020204" pitchFamily="34" charset="0"/>
              </a:rPr>
              <a:t>Бюджетирование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62575" y="3341688"/>
            <a:ext cx="64928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Факт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975475" y="3343275"/>
            <a:ext cx="64928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Факт</a:t>
            </a:r>
          </a:p>
        </p:txBody>
      </p:sp>
      <p:cxnSp>
        <p:nvCxnSpPr>
          <p:cNvPr id="55" name="Прямая со стрелкой 54"/>
          <p:cNvCxnSpPr/>
          <p:nvPr/>
        </p:nvCxnSpPr>
        <p:spPr>
          <a:xfrm flipH="1">
            <a:off x="3348038" y="3308350"/>
            <a:ext cx="1079500" cy="317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3348038" y="3594100"/>
            <a:ext cx="107950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3644900" y="3189288"/>
            <a:ext cx="64928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Факт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649663" y="3465513"/>
            <a:ext cx="64928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520950" y="2636838"/>
            <a:ext cx="6119813" cy="1439862"/>
          </a:xfrm>
          <a:prstGeom prst="roundRect">
            <a:avLst/>
          </a:prstGeom>
          <a:noFill/>
          <a:ln w="15875">
            <a:solidFill>
              <a:srgbClr val="932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16" name="TextBox 59"/>
          <p:cNvSpPr txBox="1">
            <a:spLocks noChangeArrowheads="1"/>
          </p:cNvSpPr>
          <p:nvPr/>
        </p:nvSpPr>
        <p:spPr bwMode="auto">
          <a:xfrm>
            <a:off x="3649663" y="2636838"/>
            <a:ext cx="3651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400" b="1" u="sng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WA:</a:t>
            </a:r>
            <a:r>
              <a:rPr lang="ru-RU" altLang="ru-RU" sz="1400" b="1" u="sng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ФИНАНСИСТ 8.</a:t>
            </a:r>
            <a:r>
              <a:rPr lang="en-US" altLang="ru-RU" sz="1400" b="1" u="sng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altLang="ru-RU" sz="1400" b="1" u="sng">
              <a:solidFill>
                <a:srgbClr val="9320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7" name="TextBox 103"/>
          <p:cNvSpPr txBox="1">
            <a:spLocks noChangeArrowheads="1"/>
          </p:cNvSpPr>
          <p:nvPr/>
        </p:nvSpPr>
        <p:spPr bwMode="auto">
          <a:xfrm>
            <a:off x="2592388" y="4391025"/>
            <a:ext cx="61214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Используйте модули в отдельных, или в единой базе данных.                                                                           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altLang="ru-RU" sz="140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Все для Вашего удобства!</a:t>
            </a:r>
          </a:p>
        </p:txBody>
      </p:sp>
      <p:pic>
        <p:nvPicPr>
          <p:cNvPr id="82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661025"/>
            <a:ext cx="20193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9" name="TextBox 33"/>
          <p:cNvSpPr txBox="1">
            <a:spLocks noChangeArrowheads="1"/>
          </p:cNvSpPr>
          <p:nvPr/>
        </p:nvSpPr>
        <p:spPr bwMode="auto">
          <a:xfrm>
            <a:off x="2286000" y="5445125"/>
            <a:ext cx="66516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разработчике: </a:t>
            </a:r>
            <a:r>
              <a:rPr lang="ru-RU" altLang="ru-RU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«Центр Компетенции по Образованию» фирмы «1С»</a:t>
            </a:r>
          </a:p>
        </p:txBody>
      </p:sp>
      <p:pic>
        <p:nvPicPr>
          <p:cNvPr id="8220" name="Рисунок 3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51013"/>
            <a:ext cx="1617663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2286000" y="6551613"/>
            <a:ext cx="6607175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сертифицирована фирмой «1С» (официальный статус «1С-Совместимо!»)</a:t>
            </a:r>
          </a:p>
        </p:txBody>
      </p:sp>
      <p:pic>
        <p:nvPicPr>
          <p:cNvPr id="8222" name="Picture 2" descr="D:\Users\Aleksandrov\Desktop\banner-1c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5819775"/>
            <a:ext cx="21971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36838"/>
            <a:ext cx="1081087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Прямоугольник 7"/>
          <p:cNvSpPr>
            <a:spLocks noChangeArrowheads="1"/>
          </p:cNvSpPr>
          <p:nvPr/>
        </p:nvSpPr>
        <p:spPr bwMode="auto">
          <a:xfrm>
            <a:off x="2601913" y="2205038"/>
            <a:ext cx="4310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932037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WA: </a:t>
            </a:r>
            <a:r>
              <a:rPr lang="ru-RU" altLang="ru-RU" sz="1800" b="1">
                <a:solidFill>
                  <a:srgbClr val="932037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ФИНАНСИСТ.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01913" y="3986213"/>
            <a:ext cx="603885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932037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ОБЗОР ФУНКЦИОНАЛЬНЫХ ВОЗМОЖНОСТЕЙ                       МОДУЛЯ ДЛЯ </a:t>
            </a:r>
            <a:r>
              <a:rPr lang="ru-RU" sz="1400" dirty="0" smtClean="0">
                <a:solidFill>
                  <a:srgbClr val="932037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АВТОМАТИЗАЦИИ УПРАВЛЕНИЯ И СОГЛАСОВАНИЯ ДОГОВОРОВ</a:t>
            </a:r>
            <a:endParaRPr lang="ru-RU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5368" name="Прямоугольник 8"/>
          <p:cNvSpPr>
            <a:spLocks noChangeArrowheads="1"/>
          </p:cNvSpPr>
          <p:nvPr/>
        </p:nvSpPr>
        <p:spPr bwMode="auto">
          <a:xfrm>
            <a:off x="2592388" y="2492375"/>
            <a:ext cx="3144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FontTx/>
              <a:buNone/>
            </a:pPr>
            <a:r>
              <a:rPr lang="ru-RU" altLang="ru-RU" sz="1800" dirty="0" smtClean="0">
                <a:solidFill>
                  <a:srgbClr val="932037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КОНТРАКТ МЕНЕДЖМЕНТ </a:t>
            </a:r>
            <a:r>
              <a:rPr lang="ru-RU" altLang="ru-RU" sz="1800" dirty="0">
                <a:solidFill>
                  <a:srgbClr val="932037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8.3</a:t>
            </a:r>
          </a:p>
        </p:txBody>
      </p:sp>
      <p:pic>
        <p:nvPicPr>
          <p:cNvPr id="153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661025"/>
            <a:ext cx="20193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Box 20"/>
          <p:cNvSpPr txBox="1">
            <a:spLocks noChangeArrowheads="1"/>
          </p:cNvSpPr>
          <p:nvPr/>
        </p:nvSpPr>
        <p:spPr bwMode="auto">
          <a:xfrm>
            <a:off x="2286000" y="5445125"/>
            <a:ext cx="66516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использует «</a:t>
            </a:r>
            <a:r>
              <a:rPr lang="en-US" altLang="ru-RU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WA:</a:t>
            </a:r>
            <a:r>
              <a:rPr lang="ru-RU" altLang="ru-RU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Финансист»: </a:t>
            </a:r>
            <a:r>
              <a:rPr lang="ru-RU" altLang="ru-RU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сеть «ВКонтакте»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601913" y="4948238"/>
            <a:ext cx="629126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Рекомендуем также ознакомиться с презентациями других модулей «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WA: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Финансист»:        Казначейство, Управленческий учет, МСФО, Управление договорами.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86000" y="6551613"/>
            <a:ext cx="6607175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сертифицирована фирмой «1С» (официальный статус «1С-Совместимо!»)</a:t>
            </a:r>
          </a:p>
        </p:txBody>
      </p:sp>
      <p:pic>
        <p:nvPicPr>
          <p:cNvPr id="153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1773238"/>
            <a:ext cx="18764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 descr="D:\Users\Aleksandrov\Desktop\banner-1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5819775"/>
            <a:ext cx="21971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27"/>
          <p:cNvSpPr txBox="1">
            <a:spLocks noChangeArrowheads="1"/>
          </p:cNvSpPr>
          <p:nvPr/>
        </p:nvSpPr>
        <p:spPr bwMode="auto">
          <a:xfrm>
            <a:off x="403225" y="908050"/>
            <a:ext cx="18732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ФИНАНСИСТ. </a:t>
            </a:r>
            <a:r>
              <a:rPr lang="ru-RU" altLang="ru-RU" sz="1400" dirty="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 Менеджмент</a:t>
            </a:r>
            <a:endParaRPr lang="ru-RU" altLang="ru-RU" sz="1400" b="1" dirty="0">
              <a:solidFill>
                <a:srgbClr val="9320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33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21"/>
          <p:cNvSpPr txBox="1">
            <a:spLocks noChangeArrowheads="1"/>
          </p:cNvSpPr>
          <p:nvPr/>
        </p:nvSpPr>
        <p:spPr bwMode="auto">
          <a:xfrm>
            <a:off x="2498725" y="1461631"/>
            <a:ext cx="527367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Финансист: </a:t>
            </a:r>
            <a:r>
              <a:rPr lang="ru-RU" altLang="ru-RU" sz="1400" dirty="0" smtClean="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 Менеджмент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предназначен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организации распределенной работы пользователей с договорами, формирования графика платежей по договорам, автоматизации согласования условий договоров и оперативной работы с ними (поиск, анализ, редактирование, регистрация и т.д.). Использование механизма упрощает процесс подготовки и работы с заключенными договорами, делает его управляемым и контролируемым.</a:t>
            </a:r>
          </a:p>
        </p:txBody>
      </p:sp>
      <p:pic>
        <p:nvPicPr>
          <p:cNvPr id="16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36838"/>
            <a:ext cx="1081087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661025"/>
            <a:ext cx="20193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TextBox 20"/>
          <p:cNvSpPr txBox="1">
            <a:spLocks noChangeArrowheads="1"/>
          </p:cNvSpPr>
          <p:nvPr/>
        </p:nvSpPr>
        <p:spPr bwMode="auto">
          <a:xfrm>
            <a:off x="2286000" y="5445125"/>
            <a:ext cx="66516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использует «</a:t>
            </a:r>
            <a:r>
              <a:rPr lang="en-US" altLang="ru-RU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WA:</a:t>
            </a:r>
            <a:r>
              <a:rPr lang="ru-RU" altLang="ru-RU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Финансист»: </a:t>
            </a:r>
            <a:r>
              <a:rPr lang="ru-RU" altLang="ru-RU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Европейская Подшипниковая Корпорация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86000" y="6551613"/>
            <a:ext cx="6607175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сертифицирована фирмой «1С» (официальный статус «1С-Совместимо!»)</a:t>
            </a:r>
          </a:p>
        </p:txBody>
      </p:sp>
      <p:pic>
        <p:nvPicPr>
          <p:cNvPr id="16400" name="Picture 2" descr="D:\Users\Aleksandrov\Desktop\banner-1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5819775"/>
            <a:ext cx="21971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461631"/>
            <a:ext cx="776215" cy="93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3498537"/>
            <a:ext cx="5841567" cy="16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403225" y="908050"/>
            <a:ext cx="18732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ФИНАНСИСТ. </a:t>
            </a:r>
            <a:r>
              <a:rPr lang="ru-RU" altLang="ru-RU" sz="1400" dirty="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 Менеджмент</a:t>
            </a:r>
            <a:endParaRPr lang="ru-RU" altLang="ru-RU" sz="1400" b="1" dirty="0">
              <a:solidFill>
                <a:srgbClr val="9320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2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Группа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09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23" name="TextBox 20"/>
            <p:cNvSpPr txBox="1">
              <a:spLocks noChangeArrowheads="1"/>
            </p:cNvSpPr>
            <p:nvPr/>
          </p:nvSpPr>
          <p:spPr bwMode="auto">
            <a:xfrm>
              <a:off x="2286000" y="5445125"/>
              <a:ext cx="665162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 b="1">
                  <a:solidFill>
                    <a:schemeClr val="bg1"/>
                  </a:solidFill>
                  <a:latin typeface="Arial" panose="020B0604020202020204" pitchFamily="34" charset="0"/>
                </a:rPr>
                <a:t>Кто использует «</a:t>
              </a:r>
              <a:r>
                <a:rPr lang="en-US" altLang="ru-RU" sz="1100" b="1">
                  <a:solidFill>
                    <a:schemeClr val="bg1"/>
                  </a:solidFill>
                  <a:latin typeface="Arial" panose="020B0604020202020204" pitchFamily="34" charset="0"/>
                </a:rPr>
                <a:t>WA:</a:t>
              </a:r>
              <a:r>
                <a:rPr lang="ru-RU" altLang="ru-RU" sz="1100" b="1">
                  <a:solidFill>
                    <a:schemeClr val="bg1"/>
                  </a:solidFill>
                  <a:latin typeface="Arial" panose="020B0604020202020204" pitchFamily="34" charset="0"/>
                </a:rPr>
                <a:t> Финансист»: </a:t>
              </a:r>
              <a:r>
                <a:rPr lang="ru-RU" altLang="ru-RU" sz="1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ДорТранс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286000" y="6551613"/>
              <a:ext cx="6607175" cy="2619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Программа сертифицирована фирмой «1С» (официальный статус «1С-Совместимо!»)</a:t>
              </a:r>
            </a:p>
          </p:txBody>
        </p:sp>
        <p:pic>
          <p:nvPicPr>
            <p:cNvPr id="80925" name="Picture 2" descr="D:\Users\Aleksandrov\Desktop\banner-1c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00" y="5730875"/>
              <a:ext cx="2493963" cy="744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215900" y="1998663"/>
            <a:ext cx="190817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управления договорами</a:t>
            </a:r>
            <a:endParaRPr lang="en-US" altLang="ru-RU" sz="1200" b="1" dirty="0">
              <a:solidFill>
                <a:srgbClr val="9320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1200" b="1" dirty="0">
              <a:solidFill>
                <a:srgbClr val="9320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200" b="1" dirty="0">
              <a:solidFill>
                <a:srgbClr val="9320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90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98425"/>
            <a:ext cx="182245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www.1cashflow.ru/sites/all/themes/cashflow/images/scheme-img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1428974"/>
            <a:ext cx="6680624" cy="325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27"/>
          <p:cNvSpPr txBox="1">
            <a:spLocks noChangeArrowheads="1"/>
          </p:cNvSpPr>
          <p:nvPr/>
        </p:nvSpPr>
        <p:spPr bwMode="auto">
          <a:xfrm>
            <a:off x="399612" y="908720"/>
            <a:ext cx="18732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ФИНАНСИСТ. </a:t>
            </a:r>
            <a:r>
              <a:rPr lang="ru-RU" altLang="ru-RU" sz="1400" dirty="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 Менеджмент</a:t>
            </a:r>
            <a:endParaRPr lang="ru-RU" altLang="ru-RU" sz="1400" b="1" dirty="0">
              <a:solidFill>
                <a:srgbClr val="9320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986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661025"/>
            <a:ext cx="20193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17"/>
          <p:cNvSpPr txBox="1">
            <a:spLocks noChangeArrowheads="1"/>
          </p:cNvSpPr>
          <p:nvPr/>
        </p:nvSpPr>
        <p:spPr bwMode="auto">
          <a:xfrm>
            <a:off x="2286000" y="5445125"/>
            <a:ext cx="66516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использует «</a:t>
            </a:r>
            <a:r>
              <a:rPr lang="en-US" altLang="ru-RU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WA:</a:t>
            </a:r>
            <a:r>
              <a:rPr lang="ru-RU" altLang="ru-RU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Финансист»: </a:t>
            </a:r>
            <a:r>
              <a:rPr lang="ru-RU" altLang="ru-RU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ЕВРАЗ (</a:t>
            </a:r>
            <a:r>
              <a:rPr lang="en-US" altLang="ru-RU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EVRAZ)</a:t>
            </a:r>
            <a:endParaRPr lang="ru-RU" altLang="ru-RU" sz="1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6000" y="6551613"/>
            <a:ext cx="6607175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сертифицирована фирмой «1С» (официальный статус «1С-Совместимо!»)</a:t>
            </a:r>
          </a:p>
        </p:txBody>
      </p:sp>
      <p:sp>
        <p:nvSpPr>
          <p:cNvPr id="20488" name="TextBox 4"/>
          <p:cNvSpPr txBox="1">
            <a:spLocks noChangeArrowheads="1"/>
          </p:cNvSpPr>
          <p:nvPr/>
        </p:nvSpPr>
        <p:spPr bwMode="auto">
          <a:xfrm>
            <a:off x="2854364" y="1395123"/>
            <a:ext cx="5759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sz="1400" dirty="0"/>
              <a:t>Согласование контрагентов, просмотр «досье контрагента» по данным баз </a:t>
            </a:r>
            <a:r>
              <a:rPr lang="ru-RU" sz="1400" dirty="0" smtClean="0"/>
              <a:t>ИФНС</a:t>
            </a:r>
            <a:endParaRPr lang="ru-RU" sz="1400" dirty="0"/>
          </a:p>
        </p:txBody>
      </p:sp>
      <p:pic>
        <p:nvPicPr>
          <p:cNvPr id="2049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945" y="1475924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0" name="TextBox 27"/>
          <p:cNvSpPr txBox="1">
            <a:spLocks noChangeArrowheads="1"/>
          </p:cNvSpPr>
          <p:nvPr/>
        </p:nvSpPr>
        <p:spPr bwMode="auto">
          <a:xfrm>
            <a:off x="357981" y="1931294"/>
            <a:ext cx="1873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</a:t>
            </a:r>
            <a:endParaRPr lang="ru-RU" altLang="ru-RU" sz="1400" b="1" dirty="0">
              <a:solidFill>
                <a:srgbClr val="9320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05113"/>
            <a:ext cx="1081087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3" name="Picture 2" descr="D:\Users\Aleksandrov\Desktop\banner-1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5819775"/>
            <a:ext cx="21971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9798" y="1963822"/>
            <a:ext cx="5203114" cy="3154460"/>
          </a:xfrm>
          <a:prstGeom prst="rect">
            <a:avLst/>
          </a:prstGeom>
        </p:spPr>
      </p:pic>
      <p:sp>
        <p:nvSpPr>
          <p:cNvPr id="33" name="TextBox 27"/>
          <p:cNvSpPr txBox="1">
            <a:spLocks noChangeArrowheads="1"/>
          </p:cNvSpPr>
          <p:nvPr/>
        </p:nvSpPr>
        <p:spPr bwMode="auto">
          <a:xfrm>
            <a:off x="403225" y="908050"/>
            <a:ext cx="18732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ФИНАНСИСТ. </a:t>
            </a:r>
            <a:r>
              <a:rPr lang="ru-RU" altLang="ru-RU" sz="1400" dirty="0">
                <a:solidFill>
                  <a:srgbClr val="932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 Менеджмент</a:t>
            </a:r>
            <a:endParaRPr lang="ru-RU" altLang="ru-RU" sz="1400" b="1" dirty="0">
              <a:solidFill>
                <a:srgbClr val="9320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8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4379</TotalTime>
  <Words>2239</Words>
  <Application>Microsoft Office PowerPoint</Application>
  <PresentationFormat>Экран (4:3)</PresentationFormat>
  <Paragraphs>234</Paragraphs>
  <Slides>28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wwwww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Прямоносов Александр</dc:creator>
  <cp:lastModifiedBy>Ордина Ирина</cp:lastModifiedBy>
  <cp:revision>287</cp:revision>
  <dcterms:created xsi:type="dcterms:W3CDTF">2013-09-16T13:33:27Z</dcterms:created>
  <dcterms:modified xsi:type="dcterms:W3CDTF">2019-01-28T09:57:06Z</dcterms:modified>
</cp:coreProperties>
</file>